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8638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93255B4F-412F-414C-AA9B-64B7B53200B2}" type="datetimeFigureOut">
              <a:rPr lang="ar-IQ" smtClean="0"/>
              <a:t>13/02/1440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196006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90698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11449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247410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82036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2459196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3777444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427263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90350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3255B4F-412F-414C-AA9B-64B7B53200B2}" type="datetimeFigureOut">
              <a:rPr lang="ar-IQ" smtClean="0"/>
              <a:t>13/02/1440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2520723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3255B4F-412F-414C-AA9B-64B7B53200B2}"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3811910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3255B4F-412F-414C-AA9B-64B7B53200B2}" type="datetimeFigureOut">
              <a:rPr lang="ar-IQ" smtClean="0"/>
              <a:t>13/02/1440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336628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3255B4F-412F-414C-AA9B-64B7B53200B2}" type="datetimeFigureOut">
              <a:rPr lang="ar-IQ" smtClean="0"/>
              <a:t>13/02/1440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144992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55B4F-412F-414C-AA9B-64B7B53200B2}" type="datetimeFigureOut">
              <a:rPr lang="ar-IQ" smtClean="0"/>
              <a:t>13/02/1440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266502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3255B4F-412F-414C-AA9B-64B7B53200B2}"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398534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93255B4F-412F-414C-AA9B-64B7B53200B2}" type="datetimeFigureOut">
              <a:rPr lang="ar-IQ" smtClean="0"/>
              <a:t>13/02/1440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4D2A27-1361-43B2-900F-02D1B56B3153}" type="slidenum">
              <a:rPr lang="ar-IQ" smtClean="0"/>
              <a:t>‹#›</a:t>
            </a:fld>
            <a:endParaRPr lang="ar-IQ"/>
          </a:p>
        </p:txBody>
      </p:sp>
    </p:spTree>
    <p:extLst>
      <p:ext uri="{BB962C8B-B14F-4D97-AF65-F5344CB8AC3E}">
        <p14:creationId xmlns:p14="http://schemas.microsoft.com/office/powerpoint/2010/main" val="162690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255B4F-412F-414C-AA9B-64B7B53200B2}" type="datetimeFigureOut">
              <a:rPr lang="ar-IQ" smtClean="0"/>
              <a:t>13/02/1440</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E4D2A27-1361-43B2-900F-02D1B56B3153}" type="slidenum">
              <a:rPr lang="ar-IQ" smtClean="0"/>
              <a:t>‹#›</a:t>
            </a:fld>
            <a:endParaRPr lang="ar-IQ"/>
          </a:p>
        </p:txBody>
      </p:sp>
    </p:spTree>
    <p:extLst>
      <p:ext uri="{BB962C8B-B14F-4D97-AF65-F5344CB8AC3E}">
        <p14:creationId xmlns:p14="http://schemas.microsoft.com/office/powerpoint/2010/main" val="36368290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48195" y="143691"/>
            <a:ext cx="11612880" cy="6283235"/>
          </a:xfrm>
        </p:spPr>
        <p:txBody>
          <a:bodyPr>
            <a:normAutofit fontScale="92500" lnSpcReduction="10000"/>
          </a:bodyPr>
          <a:lstStyle/>
          <a:p>
            <a:pPr algn="ctr">
              <a:lnSpc>
                <a:spcPct val="115000"/>
              </a:lnSpc>
              <a:spcAft>
                <a:spcPts val="1000"/>
              </a:spcAft>
            </a:pPr>
            <a:r>
              <a:rPr lang="ar-IQ" sz="2800" b="1" dirty="0">
                <a:latin typeface="Perpetua" panose="02020502060401020303" pitchFamily="18" charset="0"/>
                <a:ea typeface="Perpetua" panose="02020502060401020303" pitchFamily="18" charset="0"/>
                <a:cs typeface="Times New Roman" panose="02020603050405020304" pitchFamily="18" charset="0"/>
              </a:rPr>
              <a:t>محاضرة ( 2 ) </a:t>
            </a:r>
            <a:endParaRPr lang="en-US" sz="1600" dirty="0">
              <a:latin typeface="Perpetua" panose="02020502060401020303" pitchFamily="18" charset="0"/>
              <a:ea typeface="Perpetua" panose="02020502060401020303" pitchFamily="18" charset="0"/>
              <a:cs typeface="Times New Roman" panose="02020603050405020304" pitchFamily="18" charset="0"/>
            </a:endParaRPr>
          </a:p>
          <a:p>
            <a:pPr>
              <a:lnSpc>
                <a:spcPct val="115000"/>
              </a:lnSpc>
              <a:spcAft>
                <a:spcPts val="1000"/>
              </a:spcAft>
            </a:pPr>
            <a:r>
              <a:rPr lang="en-US" sz="2800" dirty="0">
                <a:solidFill>
                  <a:srgbClr val="FF0000"/>
                </a:solidFill>
                <a:latin typeface="Simplified Arabic" panose="02020603050405020304" pitchFamily="18" charset="-78"/>
                <a:ea typeface="Perpetua" panose="02020502060401020303" pitchFamily="18" charset="0"/>
                <a:cs typeface="Times New Roman" panose="02020603050405020304" pitchFamily="18" charset="0"/>
              </a:rPr>
              <a:t>Some General Concepts of Point Estimation : </a:t>
            </a:r>
            <a:endParaRPr lang="en-US" sz="1600" dirty="0">
              <a:latin typeface="Perpetua" panose="02020502060401020303" pitchFamily="18" charset="0"/>
              <a:ea typeface="Perpetua" panose="02020502060401020303" pitchFamily="18" charset="0"/>
              <a:cs typeface="Times New Roman" panose="02020603050405020304" pitchFamily="18" charset="0"/>
            </a:endParaRPr>
          </a:p>
          <a:p>
            <a:pPr>
              <a:lnSpc>
                <a:spcPct val="115000"/>
              </a:lnSpc>
              <a:spcAft>
                <a:spcPts val="1000"/>
              </a:spcAft>
            </a:pPr>
            <a:r>
              <a:rPr lang="en-US" sz="2400" dirty="0">
                <a:latin typeface="Simplified Arabic" panose="02020603050405020304" pitchFamily="18" charset="-78"/>
                <a:ea typeface="Perpetua" panose="02020502060401020303" pitchFamily="18" charset="0"/>
                <a:cs typeface="Times New Roman" panose="02020603050405020304" pitchFamily="18" charset="0"/>
              </a:rPr>
              <a:t>We know that before data is available, the sample observations must be considered random variables X1, X2, ..., </a:t>
            </a:r>
            <a:r>
              <a:rPr lang="en-US" sz="2400" dirty="0" err="1">
                <a:latin typeface="Simplified Arabic" panose="02020603050405020304" pitchFamily="18" charset="-78"/>
                <a:ea typeface="Perpetua" panose="02020502060401020303" pitchFamily="18" charset="0"/>
                <a:cs typeface="Times New Roman" panose="02020603050405020304" pitchFamily="18" charset="0"/>
              </a:rPr>
              <a:t>Xn</a:t>
            </a:r>
            <a:r>
              <a:rPr lang="en-US" sz="2400" dirty="0">
                <a:latin typeface="Simplified Arabic" panose="02020603050405020304" pitchFamily="18" charset="-78"/>
                <a:ea typeface="Perpetua" panose="02020502060401020303" pitchFamily="18" charset="0"/>
                <a:cs typeface="Times New Roman" panose="02020603050405020304" pitchFamily="18" charset="0"/>
              </a:rPr>
              <a:t>. I It follows that any function of the Xi ’s - that is, any statistic - such as the sample mean X¯ or sample standard deviation S is also a random variable. Example: In the battery example just given, the estimator used to obtain the point estimate of µ was X¯ , and the point estimate of µ was 5.77. I If the three observed lifetimes had instead been x1 = 5.6, x2 = 4.5, and x3 = 6.1, use of the estimator X¯ would have resulted in the estimate x¯ = (5.6 + 4.5 + 6.1)/3 = 5.40. I The symbol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ˆ (“theta hat”) is customarily used to denote both the estimator of µ and the point estimate resulting from a given sample.</a:t>
            </a:r>
            <a:endParaRPr lang="en-US" sz="1600" dirty="0">
              <a:latin typeface="Perpetua" panose="02020502060401020303" pitchFamily="18" charset="0"/>
              <a:ea typeface="Perpetua" panose="02020502060401020303" pitchFamily="18" charset="0"/>
              <a:cs typeface="Times New Roman" panose="02020603050405020304" pitchFamily="18" charset="0"/>
            </a:endParaRPr>
          </a:p>
          <a:p>
            <a:r>
              <a:rPr lang="en-US" sz="2400" dirty="0">
                <a:latin typeface="Simplified Arabic" panose="02020603050405020304" pitchFamily="18" charset="-78"/>
                <a:ea typeface="Perpetua" panose="02020502060401020303" pitchFamily="18" charset="0"/>
              </a:rPr>
              <a:t>Thus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ˆ = X¯ is read as “the point estimator of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is the sample mean X¯ .” The statement “the point estimate of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is 5.77” can be written concisely as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 5.77. In the best of all possible worlds, we could find an estimator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for which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always. However,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is a function of the sample Xi ’s, so it is a random variable. I For some samples,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will yield a value larger than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whereas for other samples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ˆ will underestimate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rPr>
              <a:t>. </a:t>
            </a:r>
            <a:endParaRPr lang="ar-IQ" dirty="0"/>
          </a:p>
        </p:txBody>
      </p:sp>
    </p:spTree>
    <p:extLst>
      <p:ext uri="{BB962C8B-B14F-4D97-AF65-F5344CB8AC3E}">
        <p14:creationId xmlns:p14="http://schemas.microsoft.com/office/powerpoint/2010/main" val="2723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1" y="130629"/>
            <a:ext cx="11808822" cy="6531427"/>
          </a:xfrm>
        </p:spPr>
        <p:txBody>
          <a:bodyPr>
            <a:normAutofit/>
          </a:bodyPr>
          <a:lstStyle/>
          <a:p>
            <a:pPr>
              <a:lnSpc>
                <a:spcPct val="115000"/>
              </a:lnSpc>
              <a:spcAft>
                <a:spcPts val="1000"/>
              </a:spcAft>
            </a:pPr>
            <a:r>
              <a:rPr lang="en-US" sz="2400" dirty="0">
                <a:latin typeface="Simplified Arabic" panose="02020603050405020304" pitchFamily="18" charset="-78"/>
                <a:ea typeface="Perpetua" panose="02020502060401020303" pitchFamily="18" charset="0"/>
                <a:cs typeface="Times New Roman" panose="02020603050405020304" pitchFamily="18" charset="0"/>
              </a:rPr>
              <a:t>. If we write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ˆ =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 error of estimation then an accurate estimator would be one resulting in small estimation errors, so that estimated values will be near the true value.</a:t>
            </a:r>
            <a:r>
              <a:rPr lang="en-US" sz="2400" dirty="0">
                <a:latin typeface="Perpetua" panose="02020502060401020303" pitchFamily="18" charset="0"/>
                <a:ea typeface="Perpetua" panose="02020502060401020303" pitchFamily="18" charset="0"/>
                <a:cs typeface="Times New Roman" panose="02020603050405020304" pitchFamily="18" charset="0"/>
              </a:rPr>
              <a:t/>
            </a:r>
            <a:br>
              <a:rPr lang="en-US" sz="2400" dirty="0">
                <a:latin typeface="Perpetua" panose="02020502060401020303" pitchFamily="18" charset="0"/>
                <a:ea typeface="Perpetua" panose="02020502060401020303" pitchFamily="18" charset="0"/>
                <a:cs typeface="Times New Roman" panose="02020603050405020304" pitchFamily="18" charset="0"/>
              </a:rPr>
            </a:br>
            <a:r>
              <a:rPr lang="en-US" sz="2400" dirty="0">
                <a:latin typeface="Simplified Arabic" panose="02020603050405020304" pitchFamily="18" charset="-78"/>
                <a:ea typeface="Perpetua" panose="02020502060401020303" pitchFamily="18" charset="0"/>
                <a:cs typeface="Times New Roman" panose="02020603050405020304" pitchFamily="18" charset="0"/>
              </a:rPr>
              <a:t>A sensible way to quantify the idea of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ˆ being close to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is to consider the squared error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ˆ</a:t>
            </a:r>
            <a:r>
              <a:rPr lang="en-US" sz="2400" dirty="0">
                <a:latin typeface="Perpetua" panose="02020502060401020303" pitchFamily="18" charset="0"/>
                <a:ea typeface="Perpetua" panose="02020502060401020303" pitchFamily="18" charset="0"/>
                <a:cs typeface="Simplified Arabic" panose="02020603050405020304" pitchFamily="18" charset="-78"/>
              </a:rPr>
              <a:t>−</a:t>
            </a:r>
            <a:r>
              <a:rPr lang="en-US" sz="2400" dirty="0">
                <a:latin typeface="Simplified Arabic" panose="02020603050405020304" pitchFamily="18" charset="-78"/>
                <a:ea typeface="Perpetua" panose="02020502060401020303" pitchFamily="18" charset="0"/>
                <a:cs typeface="Times New Roman" panose="02020603050405020304" pitchFamily="18" charset="0"/>
              </a:rPr>
              <a:t>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a:t>
            </a:r>
            <a:r>
              <a:rPr lang="en-US" sz="2400" baseline="30000" dirty="0">
                <a:latin typeface="Simplified Arabic" panose="02020603050405020304" pitchFamily="18" charset="-78"/>
                <a:ea typeface="Perpetua" panose="02020502060401020303" pitchFamily="18" charset="0"/>
                <a:cs typeface="Times New Roman" panose="02020603050405020304" pitchFamily="18" charset="0"/>
              </a:rPr>
              <a:t>2</a:t>
            </a:r>
            <a:r>
              <a:rPr lang="en-US" sz="2400" dirty="0">
                <a:latin typeface="Simplified Arabic" panose="02020603050405020304" pitchFamily="18" charset="-78"/>
                <a:ea typeface="Perpetua" panose="02020502060401020303" pitchFamily="18" charset="0"/>
                <a:cs typeface="Times New Roman" panose="02020603050405020304" pitchFamily="18" charset="0"/>
              </a:rPr>
              <a:t> . For some samples,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ˆ will be quite close to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and the resulting squared error will be near 0. I Other samples may give values of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ˆ far from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corresponding to very large squared errors. A measure of accuracy is the expected or mean square error (MSE) MSE = E[(</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ˆ</a:t>
            </a:r>
            <a:r>
              <a:rPr lang="en-US" sz="2400" dirty="0">
                <a:latin typeface="Perpetua" panose="02020502060401020303" pitchFamily="18" charset="0"/>
                <a:ea typeface="Perpetua" panose="02020502060401020303" pitchFamily="18" charset="0"/>
                <a:cs typeface="Simplified Arabic" panose="02020603050405020304" pitchFamily="18" charset="-78"/>
              </a:rPr>
              <a:t>−</a:t>
            </a:r>
            <a:r>
              <a:rPr lang="en-US" sz="2400" dirty="0">
                <a:latin typeface="Simplified Arabic" panose="02020603050405020304" pitchFamily="18" charset="-78"/>
                <a:ea typeface="Perpetua" panose="02020502060401020303" pitchFamily="18" charset="0"/>
                <a:cs typeface="Times New Roman" panose="02020603050405020304" pitchFamily="18" charset="0"/>
              </a:rPr>
              <a:t> </a:t>
            </a:r>
            <a:r>
              <a:rPr lang="en-US" sz="2400" dirty="0">
                <a:latin typeface="Times New Roman" panose="02020603050405020304" pitchFamily="18" charset="0"/>
                <a:ea typeface="Perpetua" panose="02020502060401020303" pitchFamily="18" charset="0"/>
                <a:cs typeface="Simplified Arabic" panose="02020603050405020304" pitchFamily="18" charset="-78"/>
              </a:rPr>
              <a:t>θ</a:t>
            </a:r>
            <a:r>
              <a:rPr lang="en-US" sz="2400" dirty="0">
                <a:latin typeface="Simplified Arabic" panose="02020603050405020304" pitchFamily="18" charset="-78"/>
                <a:ea typeface="Perpetua" panose="02020502060401020303" pitchFamily="18" charset="0"/>
                <a:cs typeface="Times New Roman" panose="02020603050405020304" pitchFamily="18" charset="0"/>
              </a:rPr>
              <a:t>) </a:t>
            </a:r>
            <a:r>
              <a:rPr lang="en-US" sz="2400" baseline="30000" dirty="0">
                <a:latin typeface="Simplified Arabic" panose="02020603050405020304" pitchFamily="18" charset="-78"/>
                <a:ea typeface="Perpetua" panose="02020502060401020303" pitchFamily="18" charset="0"/>
                <a:cs typeface="Times New Roman" panose="02020603050405020304" pitchFamily="18" charset="0"/>
              </a:rPr>
              <a:t>2</a:t>
            </a:r>
            <a:r>
              <a:rPr lang="en-US" sz="2400" dirty="0">
                <a:latin typeface="Simplified Arabic" panose="02020603050405020304" pitchFamily="18" charset="-78"/>
                <a:ea typeface="Perpetua" panose="02020502060401020303" pitchFamily="18" charset="0"/>
                <a:cs typeface="Times New Roman" panose="02020603050405020304" pitchFamily="18" charset="0"/>
              </a:rPr>
              <a:t> ] I If a first estimator has smaller MSE than does a second, it is natural to say that the first estimator is the better one.</a:t>
            </a:r>
            <a:r>
              <a:rPr lang="en-US" sz="2400" dirty="0">
                <a:latin typeface="Perpetua" panose="02020502060401020303" pitchFamily="18" charset="0"/>
                <a:ea typeface="Perpetua" panose="02020502060401020303" pitchFamily="18" charset="0"/>
                <a:cs typeface="Times New Roman" panose="02020603050405020304" pitchFamily="18" charset="0"/>
              </a:rPr>
              <a:t/>
            </a:r>
            <a:br>
              <a:rPr lang="en-US" sz="2400" dirty="0">
                <a:latin typeface="Perpetua" panose="02020502060401020303" pitchFamily="18" charset="0"/>
                <a:ea typeface="Perpetua" panose="02020502060401020303" pitchFamily="18" charset="0"/>
                <a:cs typeface="Times New Roman" panose="02020603050405020304" pitchFamily="18" charset="0"/>
              </a:rPr>
            </a:br>
            <a:endParaRPr lang="ar-IQ" sz="2400" dirty="0"/>
          </a:p>
        </p:txBody>
      </p:sp>
    </p:spTree>
    <p:extLst>
      <p:ext uri="{BB962C8B-B14F-4D97-AF65-F5344CB8AC3E}">
        <p14:creationId xmlns:p14="http://schemas.microsoft.com/office/powerpoint/2010/main" val="184281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1" y="156754"/>
            <a:ext cx="11346680" cy="6466115"/>
          </a:xfrm>
        </p:spPr>
        <p:txBody>
          <a:bodyPr>
            <a:normAutofit fontScale="90000"/>
          </a:bodyPr>
          <a:lstStyle/>
          <a:p>
            <a:r>
              <a:rPr lang="en-US" dirty="0">
                <a:latin typeface="Simplified Arabic" panose="02020603050405020304" pitchFamily="18" charset="-78"/>
                <a:ea typeface="Perpetua" panose="02020502060401020303" pitchFamily="18" charset="0"/>
              </a:rPr>
              <a:t>However, MSE will generally depend on the value of </a:t>
            </a:r>
            <a:r>
              <a:rPr lang="en-US" dirty="0">
                <a:latin typeface="Times New Roman" panose="02020603050405020304" pitchFamily="18" charset="0"/>
                <a:ea typeface="Perpetua" panose="02020502060401020303" pitchFamily="18" charset="0"/>
                <a:cs typeface="Simplified Arabic" panose="02020603050405020304" pitchFamily="18" charset="-78"/>
              </a:rPr>
              <a:t>θ</a:t>
            </a:r>
            <a:r>
              <a:rPr lang="en-US" dirty="0">
                <a:latin typeface="Simplified Arabic" panose="02020603050405020304" pitchFamily="18" charset="-78"/>
                <a:ea typeface="Perpetua" panose="02020502060401020303" pitchFamily="18" charset="0"/>
              </a:rPr>
              <a:t>. What often happens is that one estimator will have a smaller MSE for some values of </a:t>
            </a:r>
            <a:r>
              <a:rPr lang="en-US" dirty="0">
                <a:latin typeface="Times New Roman" panose="02020603050405020304" pitchFamily="18" charset="0"/>
                <a:ea typeface="Perpetua" panose="02020502060401020303" pitchFamily="18" charset="0"/>
                <a:cs typeface="Simplified Arabic" panose="02020603050405020304" pitchFamily="18" charset="-78"/>
              </a:rPr>
              <a:t>θ</a:t>
            </a:r>
            <a:r>
              <a:rPr lang="en-US" dirty="0">
                <a:latin typeface="Simplified Arabic" panose="02020603050405020304" pitchFamily="18" charset="-78"/>
                <a:ea typeface="Perpetua" panose="02020502060401020303" pitchFamily="18" charset="0"/>
              </a:rPr>
              <a:t> and a larger MSE for other values. I Finding an estimator with the smallest MSE is typically not possible. One way out of this dilemma is to restrict attention just to estimators that have some specified desirable property and then find the best estimator in this restricted group. I A popular property of this sort in the statistical community is unbiasedness </a:t>
            </a:r>
            <a:r>
              <a:rPr lang="en-US" sz="2400" dirty="0">
                <a:latin typeface="Perpetua" panose="02020502060401020303" pitchFamily="18" charset="0"/>
                <a:ea typeface="Perpetua" panose="02020502060401020303" pitchFamily="18" charset="0"/>
                <a:cs typeface="Times New Roman" panose="02020603050405020304" pitchFamily="18" charset="0"/>
              </a:rPr>
              <a:t>. </a:t>
            </a:r>
            <a:endParaRPr lang="ar-IQ" dirty="0"/>
          </a:p>
        </p:txBody>
      </p:sp>
    </p:spTree>
    <p:extLst>
      <p:ext uri="{BB962C8B-B14F-4D97-AF65-F5344CB8AC3E}">
        <p14:creationId xmlns:p14="http://schemas.microsoft.com/office/powerpoint/2010/main" val="218814033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TotalTime>
  <Words>419</Words>
  <Application>Microsoft Office PowerPoint</Application>
  <PresentationFormat>شاشة عريضة</PresentationFormat>
  <Paragraphs>6</Paragraphs>
  <Slides>3</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3</vt:i4>
      </vt:variant>
    </vt:vector>
  </HeadingPairs>
  <TitlesOfParts>
    <vt:vector size="10" baseType="lpstr">
      <vt:lpstr>Century Gothic</vt:lpstr>
      <vt:lpstr>Perpetua</vt:lpstr>
      <vt:lpstr>Simplified Arabic</vt:lpstr>
      <vt:lpstr>Tahoma</vt:lpstr>
      <vt:lpstr>Times New Roman</vt:lpstr>
      <vt:lpstr>Wingdings 3</vt:lpstr>
      <vt:lpstr>شريحة</vt:lpstr>
      <vt:lpstr>عرض تقديمي في PowerPoint</vt:lpstr>
      <vt:lpstr>. If we write θ ˆ = θ + error of estimation then an accurate estimator would be one resulting in small estimation errors, so that estimated values will be near the true value. A sensible way to quantify the idea of θˆ being close to θ is to consider the squared error (θˆ− θ) 2 . For some samples, θˆ will be quite close to θ and the resulting squared error will be near 0. I Other samples may give values of θˆ far from θ, corresponding to very large squared errors. A measure of accuracy is the expected or mean square error (MSE) MSE = E[(θ ˆ− θ) 2 ] I If a first estimator has smaller MSE than does a second, it is natural to say that the first estimator is the better one. </vt:lpstr>
      <vt:lpstr>However, MSE will generally depend on the value of θ. What often happens is that one estimator will have a smaller MSE for some values of θ and a larger MSE for other values. I Finding an estimator with the smallest MSE is typically not possible. One way out of this dilemma is to restrict attention just to estimators that have some specified desirable property and then find the best estimator in this restricted group. I A popular property of this sort in the statistical community is unbiasedness . </vt:lpstr>
    </vt:vector>
  </TitlesOfParts>
  <Company>SACC - ANAS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1</cp:revision>
  <dcterms:created xsi:type="dcterms:W3CDTF">2018-10-23T16:25:12Z</dcterms:created>
  <dcterms:modified xsi:type="dcterms:W3CDTF">2018-10-23T16:29:55Z</dcterms:modified>
</cp:coreProperties>
</file>