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9"/>
  </p:notesMasterIdLst>
  <p:sldIdLst>
    <p:sldId id="276" r:id="rId2"/>
    <p:sldId id="280" r:id="rId3"/>
    <p:sldId id="281" r:id="rId4"/>
    <p:sldId id="282" r:id="rId5"/>
    <p:sldId id="283" r:id="rId6"/>
    <p:sldId id="284" r:id="rId7"/>
    <p:sldId id="285"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6501" autoAdjust="0"/>
  </p:normalViewPr>
  <p:slideViewPr>
    <p:cSldViewPr>
      <p:cViewPr varScale="1">
        <p:scale>
          <a:sx n="63" d="100"/>
          <a:sy n="63" d="100"/>
        </p:scale>
        <p:origin x="-159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E181BA-0B38-4979-BEA2-23DB4656A12D}" type="datetimeFigureOut">
              <a:rPr lang="en-US" smtClean="0"/>
              <a:t>12/23/2019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D07119-6119-4285-ABED-374CFA21694A}" type="slidenum">
              <a:rPr lang="en-US" smtClean="0"/>
              <a:t>‹#›</a:t>
            </a:fld>
            <a:endParaRPr lang="en-US"/>
          </a:p>
        </p:txBody>
      </p:sp>
    </p:spTree>
    <p:extLst>
      <p:ext uri="{BB962C8B-B14F-4D97-AF65-F5344CB8AC3E}">
        <p14:creationId xmlns:p14="http://schemas.microsoft.com/office/powerpoint/2010/main" val="29047983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B3D07119-6119-4285-ABED-374CFA21694A}" type="slidenum">
              <a:rPr lang="en-US" smtClean="0"/>
              <a:t>2</a:t>
            </a:fld>
            <a:endParaRPr lang="en-US"/>
          </a:p>
        </p:txBody>
      </p:sp>
    </p:spTree>
    <p:extLst>
      <p:ext uri="{BB962C8B-B14F-4D97-AF65-F5344CB8AC3E}">
        <p14:creationId xmlns:p14="http://schemas.microsoft.com/office/powerpoint/2010/main" val="4188425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73E2D33-0790-4D59-921F-5EB7DC0E8951}" type="datetimeFigureOut">
              <a:rPr lang="en-US" smtClean="0"/>
              <a:t>12/23/2019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35DC71-97F4-41D5-83A4-A513FDDA077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3E2D33-0790-4D59-921F-5EB7DC0E8951}" type="datetimeFigureOut">
              <a:rPr lang="en-US" smtClean="0"/>
              <a:t>12/23/2019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35DC71-97F4-41D5-83A4-A513FDDA077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3E2D33-0790-4D59-921F-5EB7DC0E8951}" type="datetimeFigureOut">
              <a:rPr lang="en-US" smtClean="0"/>
              <a:t>12/23/2019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35DC71-97F4-41D5-83A4-A513FDDA077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3E2D33-0790-4D59-921F-5EB7DC0E8951}" type="datetimeFigureOut">
              <a:rPr lang="en-US" smtClean="0"/>
              <a:t>12/23/2019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35DC71-97F4-41D5-83A4-A513FDDA077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3E2D33-0790-4D59-921F-5EB7DC0E8951}" type="datetimeFigureOut">
              <a:rPr lang="en-US" smtClean="0"/>
              <a:t>12/23/2019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35DC71-97F4-41D5-83A4-A513FDDA077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73E2D33-0790-4D59-921F-5EB7DC0E8951}" type="datetimeFigureOut">
              <a:rPr lang="en-US" smtClean="0"/>
              <a:t>12/23/2019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35DC71-97F4-41D5-83A4-A513FDDA077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73E2D33-0790-4D59-921F-5EB7DC0E8951}" type="datetimeFigureOut">
              <a:rPr lang="en-US" smtClean="0"/>
              <a:t>12/23/2019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35DC71-97F4-41D5-83A4-A513FDDA077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3E2D33-0790-4D59-921F-5EB7DC0E8951}" type="datetimeFigureOut">
              <a:rPr lang="en-US" smtClean="0"/>
              <a:t>12/23/2019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35DC71-97F4-41D5-83A4-A513FDDA077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3E2D33-0790-4D59-921F-5EB7DC0E8951}" type="datetimeFigureOut">
              <a:rPr lang="en-US" smtClean="0"/>
              <a:t>12/23/2019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35DC71-97F4-41D5-83A4-A513FDDA077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3E2D33-0790-4D59-921F-5EB7DC0E8951}" type="datetimeFigureOut">
              <a:rPr lang="en-US" smtClean="0"/>
              <a:t>12/23/2019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35DC71-97F4-41D5-83A4-A513FDDA077C}"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473E2D33-0790-4D59-921F-5EB7DC0E8951}" type="datetimeFigureOut">
              <a:rPr lang="en-US" smtClean="0"/>
              <a:t>12/23/2019</a:t>
            </a:fld>
            <a:endParaRPr lang="en-US"/>
          </a:p>
        </p:txBody>
      </p:sp>
      <p:sp>
        <p:nvSpPr>
          <p:cNvPr id="9" name="Slide Number Placeholder 8"/>
          <p:cNvSpPr>
            <a:spLocks noGrp="1"/>
          </p:cNvSpPr>
          <p:nvPr>
            <p:ph type="sldNum" sz="quarter" idx="11"/>
          </p:nvPr>
        </p:nvSpPr>
        <p:spPr/>
        <p:txBody>
          <a:bodyPr/>
          <a:lstStyle/>
          <a:p>
            <a:fld id="{4635DC71-97F4-41D5-83A4-A513FDDA077C}"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4635DC71-97F4-41D5-83A4-A513FDDA077C}"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473E2D33-0790-4D59-921F-5EB7DC0E8951}" type="datetimeFigureOut">
              <a:rPr lang="en-US" smtClean="0"/>
              <a:t>12/23/2019</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الأدارة المحلية</a:t>
            </a:r>
            <a:endParaRPr lang="ar-IQ" dirty="0"/>
          </a:p>
        </p:txBody>
      </p:sp>
      <p:sp>
        <p:nvSpPr>
          <p:cNvPr id="3" name="عنصر نائب للمحتوى 2"/>
          <p:cNvSpPr>
            <a:spLocks noGrp="1"/>
          </p:cNvSpPr>
          <p:nvPr>
            <p:ph idx="1"/>
          </p:nvPr>
        </p:nvSpPr>
        <p:spPr/>
        <p:txBody>
          <a:bodyPr>
            <a:normAutofit/>
          </a:bodyPr>
          <a:lstStyle/>
          <a:p>
            <a:pPr marL="114300" indent="0" algn="ctr">
              <a:buNone/>
            </a:pPr>
            <a:r>
              <a:rPr lang="ar-IQ" sz="8000" dirty="0" smtClean="0"/>
              <a:t>م.د كريم صيهود كرم الزهيري</a:t>
            </a:r>
            <a:endParaRPr lang="ar-IQ" sz="8000" dirty="0"/>
          </a:p>
        </p:txBody>
      </p:sp>
    </p:spTree>
    <p:extLst>
      <p:ext uri="{BB962C8B-B14F-4D97-AF65-F5344CB8AC3E}">
        <p14:creationId xmlns:p14="http://schemas.microsoft.com/office/powerpoint/2010/main" val="4164180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3244334"/>
            <a:ext cx="3962400" cy="1446550"/>
          </a:xfrm>
          <a:prstGeom prst="rect">
            <a:avLst/>
          </a:prstGeom>
        </p:spPr>
        <p:txBody>
          <a:bodyPr wrap="square">
            <a:spAutoFit/>
          </a:bodyPr>
          <a:lstStyle/>
          <a:p>
            <a:pPr algn="ctr"/>
            <a:r>
              <a:rPr lang="ar-IQ" sz="4800" b="1" dirty="0"/>
              <a:t>المحاضرة الرابعة</a:t>
            </a:r>
            <a:r>
              <a:rPr lang="ar-IQ" dirty="0"/>
              <a:t> </a:t>
            </a:r>
            <a:r>
              <a:rPr lang="ar-IQ" sz="4000" b="1" dirty="0" smtClean="0"/>
              <a:t>المركزية </a:t>
            </a:r>
            <a:endParaRPr lang="ar-IQ" sz="4000" b="1" dirty="0"/>
          </a:p>
        </p:txBody>
      </p:sp>
    </p:spTree>
    <p:extLst>
      <p:ext uri="{BB962C8B-B14F-4D97-AF65-F5344CB8AC3E}">
        <p14:creationId xmlns:p14="http://schemas.microsoft.com/office/powerpoint/2010/main" val="15009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1859340"/>
            <a:ext cx="5715000" cy="3231654"/>
          </a:xfrm>
          <a:prstGeom prst="rect">
            <a:avLst/>
          </a:prstGeom>
        </p:spPr>
        <p:txBody>
          <a:bodyPr wrap="square">
            <a:spAutoFit/>
          </a:bodyPr>
          <a:lstStyle/>
          <a:p>
            <a:pPr algn="r"/>
            <a:r>
              <a:rPr lang="ar-IQ" sz="2000" b="1" dirty="0"/>
              <a:t>أنواع اللامركزية الإدارية الإقليمية</a:t>
            </a:r>
          </a:p>
          <a:p>
            <a:pPr algn="r"/>
            <a:r>
              <a:rPr lang="ar-IQ" sz="2000" b="1" dirty="0"/>
              <a:t>يهدف تطبيق اللامركزية الإدارية إلى تحقيق قدر كاف من الاستقلالية التي تضمن حرية العمل الإداري الذي لابد وأن يكون فاعلاً ومؤثراً ، إلاّ إنها ليست على نوع وتطبيق واحد ، وإنما تتنوع وفقاً لنوع الاختصاص الممنوح من قبل السلطة المركزية إلى السلطة اللامركزية ، أو يتنوع على أساس كيفية تحديد اختصاصات الهيئات والأشخاص المعنوية التي تم منحها قسماً من سلطات الإدارة المركزية .فإذا كان اختصاصها يتحدد إقليمياً كانت اللامركزية إقليمية أو محلية ، وإذا كان اختصاصها يتحدد موضوعياً كانت اللامركزية مرفقيه أو مصلحيه </a:t>
            </a:r>
            <a:r>
              <a:rPr lang="ar-IQ" dirty="0"/>
              <a:t>.</a:t>
            </a:r>
          </a:p>
        </p:txBody>
      </p:sp>
    </p:spTree>
    <p:extLst>
      <p:ext uri="{BB962C8B-B14F-4D97-AF65-F5344CB8AC3E}">
        <p14:creationId xmlns:p14="http://schemas.microsoft.com/office/powerpoint/2010/main" val="42099527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524000" y="1443841"/>
            <a:ext cx="6477000" cy="3477875"/>
          </a:xfrm>
          <a:prstGeom prst="rect">
            <a:avLst/>
          </a:prstGeom>
        </p:spPr>
        <p:txBody>
          <a:bodyPr wrap="square">
            <a:spAutoFit/>
          </a:bodyPr>
          <a:lstStyle/>
          <a:p>
            <a:pPr algn="r"/>
            <a:r>
              <a:rPr lang="ar-IQ" dirty="0"/>
              <a:t> </a:t>
            </a:r>
            <a:r>
              <a:rPr lang="ar-IQ" sz="2000" b="1" dirty="0"/>
              <a:t>كما إن نقل الاختصاصات أو منحها من الحكومة المركزية إلى السلطات اللامركزية يتطلب لامركزية مالية . </a:t>
            </a:r>
          </a:p>
          <a:p>
            <a:pPr algn="r"/>
            <a:r>
              <a:rPr lang="ar-IQ" sz="2000" b="1" dirty="0"/>
              <a:t>وتنقسم أنواع اللامركزية الإدارية إلى نوعين رئيسين : النوع الأول هو اللامركزية الإقليمية أو الجغرافية أو المحلية ، ويسمى في كل من مصر وفرنسا بالإدارة المحلية وهي تتمثل في قيام مواطني الوحدات الإقليمية بإدارة بعض مصالحها الخاصة في نطاق إقليمها .</a:t>
            </a:r>
          </a:p>
          <a:p>
            <a:pPr algn="r"/>
            <a:r>
              <a:rPr lang="ar-IQ" sz="2000" b="1" dirty="0"/>
              <a:t>أما النوع الثاني فهو اللامركزية المرفقية أو المصلحية وهي تتمثل في قيام مرافق عامة بإشباع الحاجات العامة علي مستوى أقاليم الدولة . </a:t>
            </a:r>
          </a:p>
          <a:p>
            <a:pPr algn="r"/>
            <a:r>
              <a:rPr lang="ar-IQ" sz="2000" b="1" dirty="0"/>
              <a:t>يرى الأستاذ سليمان الطماوي إن اللامركزية الإقليمية التي تسمى الإدارة المحلية وأحياناً الحكومة المحلية ، تتحقق بمنح جزء من الإقليم الشخصية المعنوية ، وسلطة الإشراف على المرافق المحلية </a:t>
            </a:r>
          </a:p>
        </p:txBody>
      </p:sp>
    </p:spTree>
    <p:extLst>
      <p:ext uri="{BB962C8B-B14F-4D97-AF65-F5344CB8AC3E}">
        <p14:creationId xmlns:p14="http://schemas.microsoft.com/office/powerpoint/2010/main" val="33702753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447800" y="889844"/>
            <a:ext cx="6400800" cy="4093428"/>
          </a:xfrm>
          <a:prstGeom prst="rect">
            <a:avLst/>
          </a:prstGeom>
        </p:spPr>
        <p:txBody>
          <a:bodyPr wrap="square">
            <a:spAutoFit/>
          </a:bodyPr>
          <a:lstStyle/>
          <a:p>
            <a:pPr algn="r"/>
            <a:r>
              <a:rPr lang="ar-IQ" sz="2000" b="1" dirty="0"/>
              <a:t>وتتحقق اللامركزية الإقليميـــة من خلال إنشاء هيئات إقليمية محلية مستقلة تعمل على إدارة جزء من إقليم الدولة  ، بمعنى إنها تضطلع بالوظيفة </a:t>
            </a:r>
            <a:r>
              <a:rPr lang="ar-IQ" sz="2000" b="1" dirty="0" smtClean="0"/>
              <a:t>الإدارية لبقعة </a:t>
            </a:r>
            <a:r>
              <a:rPr lang="ar-IQ" sz="2000" b="1" dirty="0"/>
              <a:t>جغرافية يحددها </a:t>
            </a:r>
            <a:r>
              <a:rPr lang="ar-IQ" sz="2000" b="1" dirty="0" smtClean="0"/>
              <a:t>المشرع</a:t>
            </a:r>
            <a:endParaRPr lang="ar-IQ" sz="2000" b="1" dirty="0"/>
          </a:p>
          <a:p>
            <a:pPr algn="r"/>
            <a:r>
              <a:rPr lang="ar-IQ" sz="2000" b="1" dirty="0"/>
              <a:t>وهذا النوع من اللامركزية يقصد به تنظيم الجهاز الإداري في الدولة على أساس يسمح بتعدد أشخاصها الإدارية على أساس إقليمي .</a:t>
            </a:r>
          </a:p>
          <a:p>
            <a:pPr algn="r"/>
            <a:r>
              <a:rPr lang="ar-IQ" sz="2000" b="1" dirty="0"/>
              <a:t> بمعنى أن يتخصص كل إقليم من أقاليم الدولة في شؤونه وعلى </a:t>
            </a:r>
            <a:r>
              <a:rPr lang="ar-IQ" sz="2000" b="1" dirty="0" smtClean="0"/>
              <a:t>مستوى.</a:t>
            </a:r>
            <a:endParaRPr lang="ar-IQ" sz="2000" b="1" dirty="0"/>
          </a:p>
          <a:p>
            <a:pPr algn="r"/>
            <a:r>
              <a:rPr lang="ar-IQ" sz="2000" b="1" dirty="0"/>
              <a:t>وتأخذ اللامركزية الإقليمية معنى اعتراف المشرع الوطني بالشخصية المعنوية المستقلة للوحدات المحلية كأجزاء من إقليم الدولة ، مع تقرير حق تلك الوحدات بإدارة المرافق والشؤون المحلية بقدر كبير من </a:t>
            </a:r>
            <a:r>
              <a:rPr lang="ar-IQ" sz="2000" b="1" dirty="0" smtClean="0"/>
              <a:t>الاستقلال</a:t>
            </a:r>
            <a:endParaRPr lang="ar-IQ" sz="2000" b="1" dirty="0"/>
          </a:p>
          <a:p>
            <a:pPr algn="r"/>
            <a:r>
              <a:rPr lang="ar-IQ" sz="2000" b="1" dirty="0"/>
              <a:t>حيث تستند اللامركزية الإقليمية إلى الفلسفة الديمقراطية التي تؤكد على أهمية إعطاء مواطني كل وحدة إقليمية الحق في إدارة شؤونهم ومرافقهم بأنفسهم ، ومن ثم يقرر المشرع بأن المجالس التي تمثل إرادة الأشخاص المعنوية المحلية يجب أن تكون منتخبة من بين سكان الوحدات </a:t>
            </a:r>
            <a:r>
              <a:rPr lang="ar-IQ" sz="2000" b="1" dirty="0" smtClean="0"/>
              <a:t>المحلية</a:t>
            </a:r>
            <a:endParaRPr lang="ar-IQ" dirty="0"/>
          </a:p>
        </p:txBody>
      </p:sp>
    </p:spTree>
    <p:extLst>
      <p:ext uri="{BB962C8B-B14F-4D97-AF65-F5344CB8AC3E}">
        <p14:creationId xmlns:p14="http://schemas.microsoft.com/office/powerpoint/2010/main" val="20755742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600200" y="751344"/>
            <a:ext cx="6248400" cy="4708981"/>
          </a:xfrm>
          <a:prstGeom prst="rect">
            <a:avLst/>
          </a:prstGeom>
        </p:spPr>
        <p:txBody>
          <a:bodyPr wrap="square">
            <a:spAutoFit/>
          </a:bodyPr>
          <a:lstStyle/>
          <a:p>
            <a:pPr algn="r"/>
            <a:r>
              <a:rPr lang="ar-IQ" sz="2000" b="1" dirty="0"/>
              <a:t>ويتضح مما تقدم إن الانتخاب هو من مقومات اللامركزية الإدارية الإقليمية وهو ركن أساسي لتحقيق استقلال الشخص اللامركزي ، خاصة وان الانتخاب هو الوسيلة الرئيسية للتطبيق الديمقراطي ، الذي له علاقة </a:t>
            </a:r>
            <a:r>
              <a:rPr lang="ar-IQ" sz="2000" b="1" dirty="0" smtClean="0"/>
              <a:t>وثيق بهذا </a:t>
            </a:r>
            <a:r>
              <a:rPr lang="ar-IQ" sz="2000" b="1" dirty="0"/>
              <a:t>النوع من اللامركزية</a:t>
            </a:r>
            <a:r>
              <a:rPr lang="ar-IQ" sz="2000" b="1" dirty="0" smtClean="0"/>
              <a:t>().</a:t>
            </a:r>
            <a:endParaRPr lang="ar-IQ" sz="2000" b="1" dirty="0"/>
          </a:p>
          <a:p>
            <a:pPr algn="r"/>
            <a:r>
              <a:rPr lang="ar-IQ" sz="2000" b="1" dirty="0"/>
              <a:t>وهكذا يتم في ظل اللامركزية الإقليمية الاعتراف بالشخصية المعنوية العامة لجزء من إقليم الدولة كالمحافظة أو المدينة، بما يترتب على ذلك من استقلال في قيام برعاية المصالح المحلية التي يعترف بها المشرع لهذا الإقليم عن طريق إدارة مرافقه المحلية التي يحددها القانون في بيانه لاختصاصات الهيئات المحلية ومن أمثلتها مرافق المياه والكهرباء والمواصلات . وتدار هذه المرافق عادة عن طريق مجالس منتخبة من مواطني الإقليم </a:t>
            </a:r>
            <a:r>
              <a:rPr lang="ar-IQ" sz="2000" b="1" dirty="0" smtClean="0"/>
              <a:t>(وتضطلع </a:t>
            </a:r>
            <a:r>
              <a:rPr lang="ar-IQ" sz="2000" b="1" dirty="0"/>
              <a:t>الهيئات اللامركزية الإقليمية المحلية بإدارة جميع المرافق المحلية التي تخص بإدارتها طبقا للقانون ، وهي مرافق متنوعة وغير متجانسة ، لأنها تشمل جميع الخدمات التي تقدم لسكان المنطقة من صحية وتعليمية ومواصلات وكهرباء ومياه وغيرها من المصالح والمرافق التي تتبع حاجات ضرورية وهامة لسكان الإقليم أو المدينة أو القرية </a:t>
            </a:r>
          </a:p>
        </p:txBody>
      </p:sp>
    </p:spTree>
    <p:extLst>
      <p:ext uri="{BB962C8B-B14F-4D97-AF65-F5344CB8AC3E}">
        <p14:creationId xmlns:p14="http://schemas.microsoft.com/office/powerpoint/2010/main" val="1462919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90600" y="612845"/>
            <a:ext cx="6553200" cy="5047536"/>
          </a:xfrm>
          <a:prstGeom prst="rect">
            <a:avLst/>
          </a:prstGeom>
        </p:spPr>
        <p:txBody>
          <a:bodyPr wrap="square">
            <a:spAutoFit/>
          </a:bodyPr>
          <a:lstStyle/>
          <a:p>
            <a:pPr algn="r"/>
            <a:r>
              <a:rPr lang="ar-IQ" sz="2000" b="1" dirty="0"/>
              <a:t>ويستخلص مما تقدم إنه يشترط لقيام اللامركزية الإقليمية أن يكون للمجموعة المحلية شؤون خاصة بها ، وأن تدير هذه المجموعة شؤونها بنفسها وأن لا تخضع </a:t>
            </a:r>
            <a:r>
              <a:rPr lang="ar-IQ" sz="2000" b="1" dirty="0" smtClean="0"/>
              <a:t>أجهزتها لرقابة </a:t>
            </a:r>
            <a:r>
              <a:rPr lang="ar-IQ" sz="2000" b="1" dirty="0"/>
              <a:t>شديدة من قبل السلطة </a:t>
            </a:r>
            <a:r>
              <a:rPr lang="ar-IQ" sz="2000" b="1" dirty="0" smtClean="0"/>
              <a:t>المركزية</a:t>
            </a:r>
            <a:endParaRPr lang="ar-IQ" sz="2000" b="1" dirty="0"/>
          </a:p>
          <a:p>
            <a:pPr algn="r"/>
            <a:r>
              <a:rPr lang="ar-IQ" sz="2000" b="1" dirty="0"/>
              <a:t>إضافة لما تقدم ، فإن اللامركزية الإدارية تسعى إلى تحقيق المصالح العامة ، حالها حال الحكومة المركزية  ، ومن ثم فإن تحقيق الانسجام العملي يكون ضروريا بين الطرفين ، ابتداءً من عملية توزيع وتخويل الاختصاصات فيما بينهما وحتى تنفيذها . </a:t>
            </a:r>
          </a:p>
          <a:p>
            <a:pPr algn="r"/>
            <a:r>
              <a:rPr lang="ar-IQ" sz="2000" b="1" dirty="0"/>
              <a:t>ويتطلب الأمر على امتداد مراحل تلك العملية تخصيص مالي كافي ، إضافة إلى الدعم الحكومي اللازم لجميع الهيئات أو السلطات اللامركزية الإدارية  .</a:t>
            </a:r>
          </a:p>
          <a:p>
            <a:pPr algn="r"/>
            <a:r>
              <a:rPr lang="ar-IQ" sz="2000" b="1" dirty="0"/>
              <a:t>إن ذلك التخصيص المالي ، وذلك الدعم الحكومي يمَّكن السلطات اللامركزية من أداء وظائفها المختلفة من خلال الإنفاق المخطط والهادف إلى تحقيق تقدم في كافة المجالات المحلية .</a:t>
            </a:r>
          </a:p>
          <a:p>
            <a:pPr algn="r"/>
            <a:r>
              <a:rPr lang="ar-IQ" sz="2000" b="1" dirty="0"/>
              <a:t>ويمكن للتشريعات الوطنية أن تمنح السلطات اللامركزية حق استيفاء إيرادات مالية معينة ، او تحقيق عوائد مالية يمكنها استحصالها وفقاً للقانون . وهذه </a:t>
            </a:r>
            <a:r>
              <a:rPr lang="ar-IQ" sz="2400" b="1" dirty="0"/>
              <a:t>التشريعات </a:t>
            </a:r>
            <a:r>
              <a:rPr lang="ar-IQ" sz="2000" b="1" dirty="0"/>
              <a:t>تساعد على تعزيز استقلالية الوحدات أو الهيئات اللامركزية إدارياً ومالياً </a:t>
            </a:r>
            <a:r>
              <a:rPr lang="ar-IQ" dirty="0"/>
              <a:t>.</a:t>
            </a:r>
          </a:p>
        </p:txBody>
      </p:sp>
    </p:spTree>
    <p:extLst>
      <p:ext uri="{BB962C8B-B14F-4D97-AF65-F5344CB8AC3E}">
        <p14:creationId xmlns:p14="http://schemas.microsoft.com/office/powerpoint/2010/main" val="18121487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311</TotalTime>
  <Words>656</Words>
  <Application>Microsoft Office PowerPoint</Application>
  <PresentationFormat>عرض على الشاشة (3:4)‏</PresentationFormat>
  <Paragraphs>22</Paragraphs>
  <Slides>7</Slides>
  <Notes>1</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Adjacency</vt:lpstr>
      <vt:lpstr>الأدارة المحلية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الحكم المحلي</dc:title>
  <dc:creator>Racha Nasreddine</dc:creator>
  <cp:lastModifiedBy>zero one</cp:lastModifiedBy>
  <cp:revision>29</cp:revision>
  <dcterms:created xsi:type="dcterms:W3CDTF">2014-04-16T13:50:01Z</dcterms:created>
  <dcterms:modified xsi:type="dcterms:W3CDTF">2019-12-23T19:46:07Z</dcterms:modified>
</cp:coreProperties>
</file>