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9" r:id="rId3"/>
    <p:sldId id="290" r:id="rId4"/>
    <p:sldId id="291" r:id="rId5"/>
    <p:sldId id="292" r:id="rId6"/>
    <p:sldId id="293" r:id="rId7"/>
    <p:sldId id="294" r:id="rId8"/>
    <p:sldId id="295" r:id="rId9"/>
    <p:sldId id="296" r:id="rId10"/>
    <p:sldId id="297" r:id="rId11"/>
    <p:sldId id="298" r:id="rId12"/>
    <p:sldId id="299" r:id="rId13"/>
    <p:sldId id="300" r:id="rId14"/>
    <p:sldId id="301"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1" d="100"/>
          <a:sy n="61" d="100"/>
        </p:scale>
        <p:origin x="-11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2674542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68352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1176837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2820829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3949605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48F3394-B3D8-412D-BE3C-FE096CA032B1}"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2131641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48F3394-B3D8-412D-BE3C-FE096CA032B1}" type="datetimeFigureOut">
              <a:rPr lang="ar-IQ" smtClean="0"/>
              <a:t>01/05/1441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2705435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48F3394-B3D8-412D-BE3C-FE096CA032B1}" type="datetimeFigureOut">
              <a:rPr lang="ar-IQ" smtClean="0"/>
              <a:t>01/05/1441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806874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48F3394-B3D8-412D-BE3C-FE096CA032B1}" type="datetimeFigureOut">
              <a:rPr lang="ar-IQ" smtClean="0"/>
              <a:t>01/05/1441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380937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48F3394-B3D8-412D-BE3C-FE096CA032B1}"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379064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48F3394-B3D8-412D-BE3C-FE096CA032B1}"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3753431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48F3394-B3D8-412D-BE3C-FE096CA032B1}" type="datetimeFigureOut">
              <a:rPr lang="ar-IQ" smtClean="0"/>
              <a:t>01/05/1441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3CADF3B-018B-4FD2-80CF-200CF7777E52}" type="slidenum">
              <a:rPr lang="ar-IQ" smtClean="0"/>
              <a:t>‹#›</a:t>
            </a:fld>
            <a:endParaRPr lang="ar-IQ"/>
          </a:p>
        </p:txBody>
      </p:sp>
    </p:spTree>
    <p:extLst>
      <p:ext uri="{BB962C8B-B14F-4D97-AF65-F5344CB8AC3E}">
        <p14:creationId xmlns:p14="http://schemas.microsoft.com/office/powerpoint/2010/main" val="1207858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 4 / مبادئ </a:t>
            </a:r>
            <a:r>
              <a:rPr lang="ar-IQ" dirty="0" smtClean="0"/>
              <a:t>الإدارة العامة </a:t>
            </a:r>
            <a:endParaRPr lang="ar-IQ" dirty="0"/>
          </a:p>
        </p:txBody>
      </p:sp>
      <p:sp>
        <p:nvSpPr>
          <p:cNvPr id="3" name="عنوان فرعي 2"/>
          <p:cNvSpPr>
            <a:spLocks noGrp="1"/>
          </p:cNvSpPr>
          <p:nvPr>
            <p:ph type="subTitle" idx="1"/>
          </p:nvPr>
        </p:nvSpPr>
        <p:spPr/>
        <p:txBody>
          <a:bodyPr/>
          <a:lstStyle/>
          <a:p>
            <a:r>
              <a:rPr lang="ar-IQ" dirty="0"/>
              <a:t>إعداد: أ.م. محمود حسن جمعة</a:t>
            </a:r>
          </a:p>
          <a:p>
            <a:r>
              <a:rPr lang="ar-IQ" dirty="0"/>
              <a:t>كلية الإدارة والاقتصاد- جامعة ديالى</a:t>
            </a:r>
          </a:p>
          <a:p>
            <a:endParaRPr lang="ar-IQ" dirty="0"/>
          </a:p>
        </p:txBody>
      </p:sp>
    </p:spTree>
    <p:extLst>
      <p:ext uri="{BB962C8B-B14F-4D97-AF65-F5344CB8AC3E}">
        <p14:creationId xmlns:p14="http://schemas.microsoft.com/office/powerpoint/2010/main" val="1046251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مدخل العلوم السلوكية  </a:t>
            </a:r>
            <a:r>
              <a:rPr lang="en-US" dirty="0" smtClean="0"/>
              <a:t>Behavioral Science Approach</a:t>
            </a:r>
            <a:endParaRPr lang="ar-IQ" dirty="0"/>
          </a:p>
        </p:txBody>
      </p:sp>
      <p:sp>
        <p:nvSpPr>
          <p:cNvPr id="3" name="عنصر نائب للمحتوى 2"/>
          <p:cNvSpPr>
            <a:spLocks noGrp="1"/>
          </p:cNvSpPr>
          <p:nvPr>
            <p:ph idx="1"/>
          </p:nvPr>
        </p:nvSpPr>
        <p:spPr/>
        <p:txBody>
          <a:bodyPr>
            <a:normAutofit fontScale="92500" lnSpcReduction="20000"/>
          </a:bodyPr>
          <a:lstStyle/>
          <a:p>
            <a:pPr algn="just"/>
            <a:r>
              <a:rPr lang="ar-IQ" dirty="0" smtClean="0"/>
              <a:t>استقطبت حركة العلاقات الإنسانية الكثيـر من الأنصــار علـى المـستويين الـعـملي والأكـاديـمي، وتزايدت الأصوات التي تنادي بالاهتمام بالفرد وحاجاته ودوافعه من جهة ، وبجماعات العمل من جهة أخرى . ونتج لدى البعض فهم خاطئ لمبادئها ، لذلك ارتبطت بمفهوم معاملة العامل بشكل حسن ، ومحاولة التحكم بالعامل والسيطرة عليه . ومن هنا ظهر المدخل السلوكي الذي ركز على دراسة الفرد والجماعة في المنظمة باستخدام المنهجية العلمية كما في الأبحاث والدراسات. يرى أتباع هذا المدخل أن الإنسان أكثر تعقيداً من كونه كائن اقتصادي أو اجتماعي . فعليه يتحتم دراسة طبيعة العمل الذي يقوم به الفرد ، وإلى أي مدى يلبي حاجة الفرد إلى استغلال إمكانياته وقدراته ومهاراته (فهم العوامل والأسباب التي تدفع الفرد للعمل) .</a:t>
            </a:r>
            <a:endParaRPr lang="ar-IQ" dirty="0"/>
          </a:p>
        </p:txBody>
      </p:sp>
    </p:spTree>
    <p:extLst>
      <p:ext uri="{BB962C8B-B14F-4D97-AF65-F5344CB8AC3E}">
        <p14:creationId xmlns:p14="http://schemas.microsoft.com/office/powerpoint/2010/main" val="104750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just"/>
            <a:r>
              <a:rPr lang="ar-IQ" dirty="0" smtClean="0"/>
              <a:t>يعد </a:t>
            </a:r>
            <a:r>
              <a:rPr lang="en-US" dirty="0" smtClean="0"/>
              <a:t>Douglas </a:t>
            </a:r>
            <a:r>
              <a:rPr lang="en-US" dirty="0" err="1" smtClean="0"/>
              <a:t>Magregor</a:t>
            </a:r>
            <a:r>
              <a:rPr lang="en-US" dirty="0" smtClean="0"/>
              <a:t> </a:t>
            </a:r>
            <a:r>
              <a:rPr lang="ar-IQ" dirty="0" smtClean="0"/>
              <a:t>من أبرز العلماء الذين يؤمنون بالعلاقات الإنسانية في مجال العمل . درس أنماط القيادة الإدارية في محاولة لتفهم الأسباب التي تؤدي </a:t>
            </a:r>
            <a:r>
              <a:rPr lang="ar-IQ" dirty="0" err="1" smtClean="0"/>
              <a:t>الى</a:t>
            </a:r>
            <a:r>
              <a:rPr lang="ar-IQ" dirty="0" smtClean="0"/>
              <a:t> زيادة الإنتاجية ، وقام بالعديد من الأبحاث والدراسات التي قدم على أثرها نظرية </a:t>
            </a:r>
            <a:r>
              <a:rPr lang="en-US" dirty="0" smtClean="0"/>
              <a:t>X </a:t>
            </a:r>
            <a:r>
              <a:rPr lang="ar-IQ" dirty="0" smtClean="0"/>
              <a:t>ونظرية</a:t>
            </a:r>
            <a:r>
              <a:rPr lang="en-US" dirty="0" smtClean="0"/>
              <a:t>Y  ، </a:t>
            </a:r>
            <a:r>
              <a:rPr lang="ar-IQ" dirty="0" smtClean="0"/>
              <a:t>إذ قدمها في كتابه (الجانب الإنساني في المنظمة) عام 1960 ، فبين أن هناك فلسفتين حول طبيعة الإنسان.</a:t>
            </a:r>
          </a:p>
          <a:p>
            <a:pPr algn="just"/>
            <a:r>
              <a:rPr lang="ar-IQ" dirty="0" smtClean="0"/>
              <a:t>   تفترض النظرية الأولى </a:t>
            </a:r>
            <a:r>
              <a:rPr lang="en-US" dirty="0" smtClean="0"/>
              <a:t>X) </a:t>
            </a:r>
            <a:r>
              <a:rPr lang="ar-IQ" dirty="0" smtClean="0"/>
              <a:t>) أن الإنسان كسول بطبعه ولا يحب العمل ولا يرغب بتحمل المسؤولية ويفضل أن يُقاد وأن العقاب وسيلة أساس للحفز وأن الرقابة الشديدة ضرورية وأن الحوافز المادية تعد أهم الحوافز للعمل ، وأن الفرد يبحث عن الأمان والضمان أولاً .</a:t>
            </a:r>
          </a:p>
          <a:p>
            <a:pPr algn="just"/>
            <a:endParaRPr lang="ar-IQ" dirty="0"/>
          </a:p>
        </p:txBody>
      </p:sp>
    </p:spTree>
    <p:extLst>
      <p:ext uri="{BB962C8B-B14F-4D97-AF65-F5344CB8AC3E}">
        <p14:creationId xmlns:p14="http://schemas.microsoft.com/office/powerpoint/2010/main" val="2972575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أما النظرية الثانية نظرية </a:t>
            </a:r>
            <a:r>
              <a:rPr lang="en-US" dirty="0" smtClean="0"/>
              <a:t>Y) </a:t>
            </a:r>
            <a:r>
              <a:rPr lang="ar-IQ" dirty="0" smtClean="0"/>
              <a:t>) فإنها تفترض وجود الرغبة لدى الإنسان في العمل ويبذل جهده الجسمي والعقلي لذلك ، وأنه يبحث عن المسؤولية وليس فقط قبولها ويمارس التوجيه والرقابة الذاتية ويعمل لإشباع حاجات مادية ومعنوية وأنه يوجد لدى الكثيرين قدرات إبداعية في العمل وأن الإنسان يسعى لتوظيف إمكاناته وطاقاته ويسعى للتحفيز المعنوي والتقدير .</a:t>
            </a:r>
            <a:endParaRPr lang="ar-IQ" dirty="0"/>
          </a:p>
        </p:txBody>
      </p:sp>
    </p:spTree>
    <p:extLst>
      <p:ext uri="{BB962C8B-B14F-4D97-AF65-F5344CB8AC3E}">
        <p14:creationId xmlns:p14="http://schemas.microsoft.com/office/powerpoint/2010/main" val="2670907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إسهامات المدرسة السلوكية </a:t>
            </a:r>
            <a:endParaRPr lang="ar-IQ" dirty="0"/>
          </a:p>
        </p:txBody>
      </p:sp>
      <p:sp>
        <p:nvSpPr>
          <p:cNvPr id="3" name="عنصر نائب للمحتوى 2"/>
          <p:cNvSpPr>
            <a:spLocks noGrp="1"/>
          </p:cNvSpPr>
          <p:nvPr>
            <p:ph idx="1"/>
          </p:nvPr>
        </p:nvSpPr>
        <p:spPr/>
        <p:txBody>
          <a:bodyPr/>
          <a:lstStyle/>
          <a:p>
            <a:pPr algn="just"/>
            <a:r>
              <a:rPr lang="ar-IQ" dirty="0" smtClean="0"/>
              <a:t>1.	ركزت على الأفراد وحاجاتهم ودوافعهم فكملت ما أهملته المدرسة التقليدية .</a:t>
            </a:r>
          </a:p>
          <a:p>
            <a:pPr algn="just"/>
            <a:r>
              <a:rPr lang="ar-IQ" dirty="0" smtClean="0"/>
              <a:t>2.	بينت أن المنظمة نظام اجتماعي يضم أنظمة فرعية وأنماط اتصال وسلطات رسمية وغير رسمية .</a:t>
            </a:r>
          </a:p>
          <a:p>
            <a:pPr algn="just"/>
            <a:r>
              <a:rPr lang="ar-IQ" dirty="0" smtClean="0"/>
              <a:t>3.	تحقيق أي نجاح من قِبل المدير يُعزى للأفراد ومشاركتهم في أعمال الجماعة .</a:t>
            </a:r>
          </a:p>
          <a:p>
            <a:pPr algn="just"/>
            <a:r>
              <a:rPr lang="ar-IQ" dirty="0" smtClean="0"/>
              <a:t>4.	ساعدت على تطوير الفهم والتطبيق للعمليات التنظيمية مثل الدافعية والقيادة والاتصالات .</a:t>
            </a:r>
          </a:p>
          <a:p>
            <a:pPr algn="just"/>
            <a:endParaRPr lang="ar-IQ" dirty="0"/>
          </a:p>
        </p:txBody>
      </p:sp>
    </p:spTree>
    <p:extLst>
      <p:ext uri="{BB962C8B-B14F-4D97-AF65-F5344CB8AC3E}">
        <p14:creationId xmlns:p14="http://schemas.microsoft.com/office/powerpoint/2010/main" val="3685864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الانتقادات الموجهة للمدرسة السلوكية </a:t>
            </a:r>
            <a:endParaRPr lang="ar-IQ" dirty="0"/>
          </a:p>
        </p:txBody>
      </p:sp>
      <p:sp>
        <p:nvSpPr>
          <p:cNvPr id="3" name="عنصر نائب للمحتوى 2"/>
          <p:cNvSpPr>
            <a:spLocks noGrp="1"/>
          </p:cNvSpPr>
          <p:nvPr>
            <p:ph idx="1"/>
          </p:nvPr>
        </p:nvSpPr>
        <p:spPr/>
        <p:txBody>
          <a:bodyPr/>
          <a:lstStyle/>
          <a:p>
            <a:pPr algn="just"/>
            <a:r>
              <a:rPr lang="ar-IQ" dirty="0" smtClean="0"/>
              <a:t>1.	استخدام مفاهيم ومصطلحات صعبة ومعقدة في استنتاجاتها كان يصعب تطبيقها في الواقع العملي ، أو قد تطبق تطبيقاً خاطئاً .</a:t>
            </a:r>
          </a:p>
          <a:p>
            <a:pPr algn="just"/>
            <a:r>
              <a:rPr lang="ar-IQ" dirty="0" smtClean="0"/>
              <a:t>2.	اهتمت بالإنسان وأغفلت جوانب مهمة في العملية الإدارية . </a:t>
            </a:r>
          </a:p>
          <a:p>
            <a:pPr algn="just"/>
            <a:r>
              <a:rPr lang="ar-IQ" dirty="0" smtClean="0"/>
              <a:t>3.	هنالك تناقضات في بعض الأفكار المقدمة لعلماء من علوم سلوكية مختلفة ، الأمر الذي ساعد برفض بعضها من قبل المديرين .</a:t>
            </a:r>
          </a:p>
          <a:p>
            <a:pPr algn="just"/>
            <a:endParaRPr lang="ar-IQ" dirty="0"/>
          </a:p>
        </p:txBody>
      </p:sp>
    </p:spTree>
    <p:extLst>
      <p:ext uri="{BB962C8B-B14F-4D97-AF65-F5344CB8AC3E}">
        <p14:creationId xmlns:p14="http://schemas.microsoft.com/office/powerpoint/2010/main" val="2155387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a:bodyPr>
          <a:lstStyle/>
          <a:p>
            <a:pPr algn="ctr"/>
            <a:r>
              <a:rPr lang="ar-IQ" sz="6000" dirty="0" smtClean="0"/>
              <a:t>المدرسة السلوكية</a:t>
            </a:r>
            <a:endParaRPr lang="ar-IQ" sz="6000" dirty="0"/>
          </a:p>
        </p:txBody>
      </p:sp>
    </p:spTree>
    <p:extLst>
      <p:ext uri="{BB962C8B-B14F-4D97-AF65-F5344CB8AC3E}">
        <p14:creationId xmlns:p14="http://schemas.microsoft.com/office/powerpoint/2010/main" val="4172873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fontScale="92500" lnSpcReduction="20000"/>
          </a:bodyPr>
          <a:lstStyle/>
          <a:p>
            <a:pPr algn="just"/>
            <a:r>
              <a:rPr lang="ar-IQ" dirty="0" smtClean="0"/>
              <a:t>جاءت هذه المدرسة كردة فعل على أفكار المدرسة التقليدية لقصورها في عدم الاهتمام بالعنصر الإنساني عند تطبيق أفكار المدرسة التقليدية في الواقع العملي عجزت عن تحقيق الكفاءة والانسجام في بيئة العمل . لذلك استمرت المشاكل التي تواجه المنظمات لعدم تصرف العاملين في كثيرٍ من الأحيان كما هو متوقع . وركزت على مساعدة المديرين ليصبحوا أكثر كفاءة . اهتمت المدرسة السلوكية بـدراسة وتحليل سلوك الأفراد والجماعات في المنظمة باستخدام المنهج العلمي في البحث بهدف مساعدة المدراء  لفهم هذا السلوك ليكونوا قادرين على تعديله وتغييره بما يحقق أهداف المنظمة . ينتمي رواد هذه المدرسة لعلم النفس وعلم النفس الاجتماعي وعلم الاجتماع .</a:t>
            </a:r>
            <a:endParaRPr lang="ar-IQ" dirty="0"/>
          </a:p>
        </p:txBody>
      </p:sp>
    </p:spTree>
    <p:extLst>
      <p:ext uri="{BB962C8B-B14F-4D97-AF65-F5344CB8AC3E}">
        <p14:creationId xmlns:p14="http://schemas.microsoft.com/office/powerpoint/2010/main" val="2916808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مدخل العلاقات الإنسانية  </a:t>
            </a:r>
            <a:r>
              <a:rPr lang="en-US" dirty="0" smtClean="0"/>
              <a:t>Human Relations Approach</a:t>
            </a:r>
            <a:endParaRPr lang="ar-IQ" dirty="0"/>
          </a:p>
        </p:txBody>
      </p:sp>
      <p:sp>
        <p:nvSpPr>
          <p:cNvPr id="3" name="عنصر نائب للمحتوى 2"/>
          <p:cNvSpPr>
            <a:spLocks noGrp="1"/>
          </p:cNvSpPr>
          <p:nvPr>
            <p:ph idx="1"/>
          </p:nvPr>
        </p:nvSpPr>
        <p:spPr/>
        <p:txBody>
          <a:bodyPr>
            <a:normAutofit fontScale="92500"/>
          </a:bodyPr>
          <a:lstStyle/>
          <a:p>
            <a:pPr algn="just"/>
            <a:r>
              <a:rPr lang="ar-IQ" dirty="0" err="1" smtClean="0"/>
              <a:t>ألتون</a:t>
            </a:r>
            <a:r>
              <a:rPr lang="ar-IQ" dirty="0" smtClean="0"/>
              <a:t> مايو (1880 - 1949)</a:t>
            </a:r>
          </a:p>
          <a:p>
            <a:pPr algn="just"/>
            <a:r>
              <a:rPr lang="ar-IQ" dirty="0" smtClean="0"/>
              <a:t>   يعد العالم </a:t>
            </a:r>
            <a:r>
              <a:rPr lang="en-US" dirty="0" smtClean="0"/>
              <a:t>Alton Mayo </a:t>
            </a:r>
            <a:r>
              <a:rPr lang="ar-IQ" dirty="0" smtClean="0"/>
              <a:t>أحد أهم رواد مدرسة العلاقات الإنسانية ، إذ اهتم مايو بدراسة الإدارة من حيث تأثيرها على إنتاجية العاملين ، وقد عارض آراء تايلور التي تقول أن الحافز المادي والاقتصادي هو أهم حوافز الإنتاج ، إذ يرى مايو أن العوامل النفسية والعاطفية أكثر تأثيراً على الإنتاجية من العوامل المادية ، كما أكد على أهمية اشتراك العاملين في صياغة وتنظيم العمل وإدارته . لقد تميزت دراساته بالطابع الإنساني والاهتمام بالظروف المحيطة بالعمل وتهيئة مناخ ملائم يساعد على الإنتاج. </a:t>
            </a:r>
          </a:p>
          <a:p>
            <a:pPr algn="just"/>
            <a:endParaRPr lang="ar-IQ" dirty="0"/>
          </a:p>
        </p:txBody>
      </p:sp>
    </p:spTree>
    <p:extLst>
      <p:ext uri="{BB962C8B-B14F-4D97-AF65-F5344CB8AC3E}">
        <p14:creationId xmlns:p14="http://schemas.microsoft.com/office/powerpoint/2010/main" val="3276862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قام </a:t>
            </a:r>
            <a:r>
              <a:rPr lang="ar-IQ" dirty="0" err="1" smtClean="0"/>
              <a:t>ألتون</a:t>
            </a:r>
            <a:r>
              <a:rPr lang="ar-IQ" dirty="0" smtClean="0"/>
              <a:t> مايو ومجموعة من زملائه بمجموعة من التجارب خلال المدة (1927-1932) في شركة ويسترن </a:t>
            </a:r>
            <a:r>
              <a:rPr lang="ar-IQ" dirty="0" err="1" smtClean="0"/>
              <a:t>ألكتريك</a:t>
            </a:r>
            <a:r>
              <a:rPr lang="ar-IQ" dirty="0" smtClean="0"/>
              <a:t> في مصانع </a:t>
            </a:r>
            <a:r>
              <a:rPr lang="ar-IQ" dirty="0" err="1" smtClean="0"/>
              <a:t>الهوثورن</a:t>
            </a:r>
            <a:r>
              <a:rPr lang="ar-IQ" dirty="0" smtClean="0"/>
              <a:t> في الولايات المتحدة لمعرفة تأثير العوامل المادية والطبيعية على إنتاجية العامل. وامتدت التجارب لخمس مراحل . ومن أهم نتائج تجارب </a:t>
            </a:r>
            <a:r>
              <a:rPr lang="ar-IQ" dirty="0" err="1" smtClean="0"/>
              <a:t>هوثورن</a:t>
            </a:r>
            <a:r>
              <a:rPr lang="ar-IQ" dirty="0" smtClean="0"/>
              <a:t> ما يأتي :</a:t>
            </a:r>
            <a:endParaRPr lang="ar-IQ" dirty="0"/>
          </a:p>
        </p:txBody>
      </p:sp>
    </p:spTree>
    <p:extLst>
      <p:ext uri="{BB962C8B-B14F-4D97-AF65-F5344CB8AC3E}">
        <p14:creationId xmlns:p14="http://schemas.microsoft.com/office/powerpoint/2010/main" val="323295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
            <a:r>
              <a:rPr lang="ar-IQ" dirty="0" smtClean="0"/>
              <a:t>1. المنظمة نظام اجتماعي وفني ويحدد هذا النظام أدوار ومعايير لسلوك الأفراد قد تختلف عن معايير وأدوار التنظيم الرسمي ، وهي تؤثر على إنتاجية الأفراد .</a:t>
            </a:r>
          </a:p>
          <a:p>
            <a:pPr algn="just"/>
            <a:r>
              <a:rPr lang="ar-IQ" dirty="0" smtClean="0"/>
              <a:t>2.	يمكن إثارة دوافع الأفراد العاملين بالحوافز المادية والمعنوية ، وتحقيق حاجاتهم الاجتماعية والنفسية (كالتقدير والاعتراف بالإنجاز والقبول من الغير) .</a:t>
            </a:r>
          </a:p>
          <a:p>
            <a:pPr algn="just"/>
            <a:r>
              <a:rPr lang="ar-IQ" dirty="0" smtClean="0"/>
              <a:t>3.	تؤدي الجماعات غير الرسمية دوراً مهماً في تحديد اتجاهات الفرد وأدائه .</a:t>
            </a:r>
          </a:p>
          <a:p>
            <a:pPr algn="just"/>
            <a:r>
              <a:rPr lang="ar-IQ" dirty="0" smtClean="0"/>
              <a:t>4.	توجد علاقة إيجابية بين أسلوب الإشراف الديمقراطي وإنتاجية العامل . </a:t>
            </a:r>
          </a:p>
          <a:p>
            <a:pPr algn="just"/>
            <a:r>
              <a:rPr lang="ar-IQ" dirty="0" smtClean="0"/>
              <a:t>5.	تطوير اتصالات فعالة بين مستويات المنظمة .</a:t>
            </a:r>
          </a:p>
          <a:p>
            <a:pPr algn="just"/>
            <a:r>
              <a:rPr lang="ar-IQ" dirty="0" smtClean="0"/>
              <a:t>6.	يحتاج المدير لمهارات اجتماعية بقدر حاجته لمهارات فنية.</a:t>
            </a:r>
          </a:p>
          <a:p>
            <a:pPr algn="just"/>
            <a:endParaRPr lang="ar-IQ" dirty="0"/>
          </a:p>
        </p:txBody>
      </p:sp>
    </p:spTree>
    <p:extLst>
      <p:ext uri="{BB962C8B-B14F-4D97-AF65-F5344CB8AC3E}">
        <p14:creationId xmlns:p14="http://schemas.microsoft.com/office/powerpoint/2010/main" val="3056982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just"/>
            <a:r>
              <a:rPr lang="ar-IQ" dirty="0" smtClean="0"/>
              <a:t>ماري فولت (1868 - 1933)</a:t>
            </a:r>
          </a:p>
          <a:p>
            <a:pPr algn="just"/>
            <a:r>
              <a:rPr lang="ar-IQ" dirty="0" smtClean="0"/>
              <a:t>   لقد درست </a:t>
            </a:r>
            <a:r>
              <a:rPr lang="en-US" dirty="0" smtClean="0"/>
              <a:t>Mary Parker </a:t>
            </a:r>
            <a:r>
              <a:rPr lang="en-US" dirty="0" err="1" smtClean="0"/>
              <a:t>Follet</a:t>
            </a:r>
            <a:r>
              <a:rPr lang="en-US" dirty="0" smtClean="0"/>
              <a:t> </a:t>
            </a:r>
            <a:r>
              <a:rPr lang="ar-IQ" dirty="0" smtClean="0"/>
              <a:t>الإدارة بوصفها نشاط إنساني يتضمن مجموعة من العلاقات المتداخلة بين مجموعات من البشر ، ولا بد من التعامل مع هؤلاء الأفراد بطريقة إنسانية من أجل إشباع حاجاتهم وأهدافهم المختلفة .  وضعت أسس دراسة ديناميكية الجماعة وركزت على الجماعات . ووضعت أسس لإدارة الصراعات التنظيمية ، كما اهتمت بمشاركة الأفراد بالسلطة ، والتعاون والاتصال والتنسيق بين الأفراد في المنظمة . وأبرزت دور التنسيق وأهميته لفعالية الإدارة وكفاءتها ، لذلك فقد وضعت مبادئ تعد الأساس للتنسيق السليم .</a:t>
            </a:r>
          </a:p>
          <a:p>
            <a:pPr algn="just"/>
            <a:endParaRPr lang="ar-IQ" dirty="0"/>
          </a:p>
        </p:txBody>
      </p:sp>
    </p:spTree>
    <p:extLst>
      <p:ext uri="{BB962C8B-B14F-4D97-AF65-F5344CB8AC3E}">
        <p14:creationId xmlns:p14="http://schemas.microsoft.com/office/powerpoint/2010/main" val="3870656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pPr algn="just"/>
            <a:r>
              <a:rPr lang="ar-IQ" dirty="0" err="1" smtClean="0"/>
              <a:t>جستر</a:t>
            </a:r>
            <a:r>
              <a:rPr lang="ar-IQ" dirty="0" smtClean="0"/>
              <a:t> برنارد </a:t>
            </a:r>
          </a:p>
          <a:p>
            <a:pPr algn="just"/>
            <a:r>
              <a:rPr lang="ar-IQ" dirty="0" smtClean="0"/>
              <a:t>   أصدر  </a:t>
            </a:r>
            <a:r>
              <a:rPr lang="en-US" dirty="0" smtClean="0"/>
              <a:t>Chester Barnard </a:t>
            </a:r>
            <a:r>
              <a:rPr lang="ar-IQ" dirty="0" smtClean="0"/>
              <a:t>عام 1938 كتابه وظائف الرؤساء الذي عد فتحاً في الفكر التنظيمي ، أكد خلاله على الجوانب النفسية في المنظمات ، وعدت نظرته للسلطة وتدفقها في المنظمة انقلاباً على المفهوم التقليدي للسلطة ، إذ رأى برنارد </a:t>
            </a:r>
            <a:r>
              <a:rPr lang="ar-IQ" dirty="0" err="1" smtClean="0"/>
              <a:t>ان</a:t>
            </a:r>
            <a:r>
              <a:rPr lang="ar-IQ" dirty="0" smtClean="0"/>
              <a:t> السلطة تتدفق من الأسفل </a:t>
            </a:r>
            <a:r>
              <a:rPr lang="ar-IQ" dirty="0" err="1" smtClean="0"/>
              <a:t>الى</a:t>
            </a:r>
            <a:r>
              <a:rPr lang="ar-IQ" dirty="0" smtClean="0"/>
              <a:t> الأعلى وليس العكس كما تفترض النظريات التقليدية ، فالأساس في السلطة هو قبولها من قبل العاملين ، وقد حاكى في ذلك نظرية العقد الاجتماعي لجان جاك روسو التي تفترض أن الشعب هو مصدر السلطات . </a:t>
            </a:r>
          </a:p>
          <a:p>
            <a:pPr algn="just"/>
            <a:endParaRPr lang="ar-IQ" dirty="0"/>
          </a:p>
        </p:txBody>
      </p:sp>
    </p:spTree>
    <p:extLst>
      <p:ext uri="{BB962C8B-B14F-4D97-AF65-F5344CB8AC3E}">
        <p14:creationId xmlns:p14="http://schemas.microsoft.com/office/powerpoint/2010/main" val="1219547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إن الأساس الذي اعتمده برنارد هو أن الأفراد يختلفون في درجة إسهاماتهم في المنظمة لبلوغ أهدافها ، ومن ثم فإن على المنظمات أن تجد الطرائق المناسبة التي تؤمن من خلالها رغبة العاملين في التعاون لإنجاز أهداف المنظمة ، إذ إن التعاون هو أساس التنظيم وإن الحوافز المادية ليست الطريقة الوحيدة لضمان تحقيق هذا التعاون ، لهذا يتضح إن فاعلية السلطة المستخدمة من قبل القائد تعتمد على مدى قبول تلك السلطة من قبل العاملين ومدى رغبتهم في التعاون . </a:t>
            </a:r>
            <a:endParaRPr lang="ar-IQ" dirty="0"/>
          </a:p>
        </p:txBody>
      </p:sp>
    </p:spTree>
    <p:extLst>
      <p:ext uri="{BB962C8B-B14F-4D97-AF65-F5344CB8AC3E}">
        <p14:creationId xmlns:p14="http://schemas.microsoft.com/office/powerpoint/2010/main" val="91077657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838</Words>
  <Application>Microsoft Office PowerPoint</Application>
  <PresentationFormat>عرض على الشاشة (3:4)‏</PresentationFormat>
  <Paragraphs>34</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نسق Office</vt:lpstr>
      <vt:lpstr>م 4 / مبادئ الإدارة العامة </vt:lpstr>
      <vt:lpstr>عرض تقديمي في PowerPoint</vt:lpstr>
      <vt:lpstr>عرض تقديمي في PowerPoint</vt:lpstr>
      <vt:lpstr>مدخل العلاقات الإنسانية  Human Relations Approach</vt:lpstr>
      <vt:lpstr>عرض تقديمي في PowerPoint</vt:lpstr>
      <vt:lpstr>عرض تقديمي في PowerPoint</vt:lpstr>
      <vt:lpstr>عرض تقديمي في PowerPoint</vt:lpstr>
      <vt:lpstr>عرض تقديمي في PowerPoint</vt:lpstr>
      <vt:lpstr>عرض تقديمي في PowerPoint</vt:lpstr>
      <vt:lpstr>مدخل العلوم السلوكية  Behavioral Science Approach</vt:lpstr>
      <vt:lpstr>عرض تقديمي في PowerPoint</vt:lpstr>
      <vt:lpstr>عرض تقديمي في PowerPoint</vt:lpstr>
      <vt:lpstr>إسهامات المدرسة السلوكية </vt:lpstr>
      <vt:lpstr>الانتقادات الموجهة للمدرسة السلوكية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مبادئ الإدارة العامة </dc:title>
  <dc:creator>mhamed</dc:creator>
  <cp:lastModifiedBy>mhamed</cp:lastModifiedBy>
  <cp:revision>35</cp:revision>
  <dcterms:created xsi:type="dcterms:W3CDTF">2019-12-17T15:45:09Z</dcterms:created>
  <dcterms:modified xsi:type="dcterms:W3CDTF">2019-12-27T11:37:23Z</dcterms:modified>
</cp:coreProperties>
</file>