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86" r:id="rId3"/>
    <p:sldId id="287" r:id="rId4"/>
    <p:sldId id="283" r:id="rId5"/>
    <p:sldId id="284" r:id="rId6"/>
    <p:sldId id="285" r:id="rId7"/>
    <p:sldId id="288"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9A76C3A-6974-4258-8DCB-2F3DFA7BFD79}" type="datetimeFigureOut">
              <a:rPr lang="ar-IQ" smtClean="0"/>
              <a:t>27/04/1441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434B21-8191-45F7-89C8-3D42CA6EF830}" type="slidenum">
              <a:rPr lang="ar-IQ" smtClean="0"/>
              <a:t>‹#›</a:t>
            </a:fld>
            <a:endParaRPr lang="ar-IQ"/>
          </a:p>
        </p:txBody>
      </p:sp>
    </p:spTree>
    <p:extLst>
      <p:ext uri="{BB962C8B-B14F-4D97-AF65-F5344CB8AC3E}">
        <p14:creationId xmlns:p14="http://schemas.microsoft.com/office/powerpoint/2010/main" val="8107177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21434B21-8191-45F7-89C8-3D42CA6EF830}" type="slidenum">
              <a:rPr lang="ar-IQ" smtClean="0"/>
              <a:t>2</a:t>
            </a:fld>
            <a:endParaRPr lang="ar-IQ"/>
          </a:p>
        </p:txBody>
      </p:sp>
    </p:spTree>
    <p:extLst>
      <p:ext uri="{BB962C8B-B14F-4D97-AF65-F5344CB8AC3E}">
        <p14:creationId xmlns:p14="http://schemas.microsoft.com/office/powerpoint/2010/main" val="3062600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02454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49220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306066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28097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6217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31395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E8485A4-8AA8-4BB1-8D08-B3FD74A9628B}" type="datetimeFigureOut">
              <a:rPr lang="ar-IQ" smtClean="0"/>
              <a:t>27/04/1441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4067412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E8485A4-8AA8-4BB1-8D08-B3FD74A9628B}" type="datetimeFigureOut">
              <a:rPr lang="ar-IQ" smtClean="0"/>
              <a:t>27/04/1441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85025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8485A4-8AA8-4BB1-8D08-B3FD74A9628B}" type="datetimeFigureOut">
              <a:rPr lang="ar-IQ" smtClean="0"/>
              <a:t>27/04/1441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17962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9682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27/04/1441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33249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8485A4-8AA8-4BB1-8D08-B3FD74A9628B}" type="datetimeFigureOut">
              <a:rPr lang="ar-IQ" smtClean="0"/>
              <a:t>27/04/1441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A1EFE4-7C8A-48C0-8C1E-5E1C8D1A104D}" type="slidenum">
              <a:rPr lang="ar-IQ" smtClean="0"/>
              <a:t>‹#›</a:t>
            </a:fld>
            <a:endParaRPr lang="ar-IQ"/>
          </a:p>
        </p:txBody>
      </p:sp>
    </p:spTree>
    <p:extLst>
      <p:ext uri="{BB962C8B-B14F-4D97-AF65-F5344CB8AC3E}">
        <p14:creationId xmlns:p14="http://schemas.microsoft.com/office/powerpoint/2010/main" val="718311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مادة مبادئ التسويق للمرحله الثانية </a:t>
            </a:r>
            <a:endParaRPr lang="ar-IQ" dirty="0"/>
          </a:p>
        </p:txBody>
      </p:sp>
      <p:sp>
        <p:nvSpPr>
          <p:cNvPr id="3" name="عنوان فرعي 2"/>
          <p:cNvSpPr>
            <a:spLocks noGrp="1"/>
          </p:cNvSpPr>
          <p:nvPr>
            <p:ph type="subTitle" idx="1"/>
          </p:nvPr>
        </p:nvSpPr>
        <p:spPr/>
        <p:txBody>
          <a:bodyPr/>
          <a:lstStyle/>
          <a:p>
            <a:r>
              <a:rPr lang="ar-IQ" dirty="0" smtClean="0">
                <a:solidFill>
                  <a:schemeClr val="tx1">
                    <a:lumMod val="85000"/>
                    <a:lumOff val="15000"/>
                  </a:schemeClr>
                </a:solidFill>
              </a:rPr>
              <a:t>م.د كريم صيهود كرم الزهيري </a:t>
            </a:r>
            <a:endParaRPr lang="ar-IQ" dirty="0">
              <a:solidFill>
                <a:schemeClr val="tx1">
                  <a:lumMod val="85000"/>
                  <a:lumOff val="15000"/>
                </a:schemeClr>
              </a:solidFill>
            </a:endParaRPr>
          </a:p>
        </p:txBody>
      </p:sp>
    </p:spTree>
    <p:extLst>
      <p:ext uri="{BB962C8B-B14F-4D97-AF65-F5344CB8AC3E}">
        <p14:creationId xmlns:p14="http://schemas.microsoft.com/office/powerpoint/2010/main" val="147935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35702" y="1988840"/>
            <a:ext cx="9968142" cy="830997"/>
          </a:xfrm>
          <a:prstGeom prst="rect">
            <a:avLst/>
          </a:prstGeom>
        </p:spPr>
        <p:txBody>
          <a:bodyPr wrap="square">
            <a:spAutoFit/>
          </a:bodyPr>
          <a:lstStyle/>
          <a:p>
            <a:r>
              <a:rPr lang="ar-IQ" sz="4800" dirty="0"/>
              <a:t>المحاضرة الخامسة </a:t>
            </a:r>
            <a:r>
              <a:rPr lang="ar-IQ" sz="4800" dirty="0" smtClean="0"/>
              <a:t>أهمية ادارة التسويق </a:t>
            </a:r>
            <a:endParaRPr lang="ar-IQ" sz="4800" dirty="0"/>
          </a:p>
        </p:txBody>
      </p:sp>
    </p:spTree>
    <p:extLst>
      <p:ext uri="{BB962C8B-B14F-4D97-AF65-F5344CB8AC3E}">
        <p14:creationId xmlns:p14="http://schemas.microsoft.com/office/powerpoint/2010/main" val="2741452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335846"/>
            <a:ext cx="6984776" cy="5016758"/>
          </a:xfrm>
          <a:prstGeom prst="rect">
            <a:avLst/>
          </a:prstGeom>
        </p:spPr>
        <p:txBody>
          <a:bodyPr wrap="square">
            <a:spAutoFit/>
          </a:bodyPr>
          <a:lstStyle/>
          <a:p>
            <a:r>
              <a:rPr lang="ar-IQ" sz="2000" dirty="0"/>
              <a:t>البيئة التسويقية</a:t>
            </a:r>
          </a:p>
          <a:p>
            <a:r>
              <a:rPr lang="ar-IQ" sz="2000" dirty="0"/>
              <a:t>تتمثل البيئة التسويقية بما يحيط بالمؤسسة من متغيرات خارجية و يكون لها انعكاس واضح سلبا أو إيجابا على بقائها و استمرارها، لذلك فعلى إدارة التسويق التعامل مع هذه المتغيرات المختلفة بحيث تستفيد من القوى الإيجابية و تخفف من القوى السلبية        أو تعمل على الحد من آثارها، و لكي تتمكن إدارة التسويق من التعامل مع هذه المتغيرات يجب التعرف عليها و تحليلها و الوقوف على إنعكاساتها و آثارها في الوقت الحاضر أو المستقبل و ما هي الإتجاهات التي يمكن أن تأخذها.</a:t>
            </a:r>
          </a:p>
          <a:p>
            <a:r>
              <a:rPr lang="ar-IQ" sz="2000" dirty="0"/>
              <a:t>1.مفهوم البيئة التسويقية</a:t>
            </a:r>
          </a:p>
          <a:p>
            <a:r>
              <a:rPr lang="ar-IQ" sz="2000" dirty="0"/>
              <a:t>تعددت تعاريف البيئة التسويقية نذكر بعضها:</a:t>
            </a:r>
          </a:p>
          <a:p>
            <a:r>
              <a:rPr lang="ar-IQ" sz="2000" dirty="0"/>
              <a:t>عرّف </a:t>
            </a:r>
            <a:r>
              <a:rPr lang="en-US" sz="2000" dirty="0"/>
              <a:t>Kotler  </a:t>
            </a:r>
            <a:r>
              <a:rPr lang="ar-IQ" sz="2000" dirty="0"/>
              <a:t>البيئة التسويقية على أنها "مجموعة من القوى و التغيرات الخارجية التي تؤثر على كفاءة الإدارة التسويقية </a:t>
            </a:r>
            <a:r>
              <a:rPr lang="ar-IQ" sz="2000" dirty="0" smtClean="0"/>
              <a:t>  </a:t>
            </a:r>
            <a:r>
              <a:rPr lang="ar-IQ" sz="2000" dirty="0"/>
              <a:t>و تستوجب القيام بالأنشطة و الفعاليات لإشباع حاجات المستهلكين و رغباتهم" </a:t>
            </a:r>
          </a:p>
          <a:p>
            <a:r>
              <a:rPr lang="ar-IQ" sz="2000" dirty="0"/>
              <a:t>و هناك من يعرفا على انها : كافة القوى الموجودة داخل المؤسسة و في المحيط الخارجي الذي تداول فيه اعمالها و تؤثر على القدرة التنافسية للمؤسسة و مدى فعالية الإدارة في إتخاذ قرارات ناجحة بشأن بناء و تطوير علاقات ناجحة مع السوق، كما أنها تتضمن عناصر دفع للمؤسسة أو عناصر تعطيل و إعاقة لمسيرها.</a:t>
            </a:r>
            <a:endParaRPr lang="ar-IQ" dirty="0"/>
          </a:p>
        </p:txBody>
      </p:sp>
    </p:spTree>
    <p:extLst>
      <p:ext uri="{BB962C8B-B14F-4D97-AF65-F5344CB8AC3E}">
        <p14:creationId xmlns:p14="http://schemas.microsoft.com/office/powerpoint/2010/main" val="594330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03648" y="1166843"/>
            <a:ext cx="6624736" cy="3785652"/>
          </a:xfrm>
          <a:prstGeom prst="rect">
            <a:avLst/>
          </a:prstGeom>
        </p:spPr>
        <p:txBody>
          <a:bodyPr wrap="square">
            <a:spAutoFit/>
          </a:bodyPr>
          <a:lstStyle/>
          <a:p>
            <a:r>
              <a:rPr lang="ar-IQ" sz="2000" dirty="0"/>
              <a:t>و تُعرّف أيضا على أنها : "مجموعة المتغيرات و القوى الخارجية التي هي خارج نطاق سيطرت إدارة التسويق في المؤسسة و لكن لها تأثير على قدرتها في تنمية عمليات التبادل مع أسواقها المستهدفة و الحفاظ عليها" .</a:t>
            </a:r>
          </a:p>
          <a:p>
            <a:r>
              <a:rPr lang="ar-IQ" sz="2000" dirty="0"/>
              <a:t>و تعرّف أيضا على أنها: "القوى الفاعلة داخل و خارج المؤسسة التي تؤثر على قدرة إدارة التسويق في تنفيذ الأنشطة و الفعاليات التي تهدف لإشباع حاجات و رغبات المستهلكين" .</a:t>
            </a:r>
          </a:p>
          <a:p>
            <a:r>
              <a:rPr lang="ar-IQ" sz="2000" dirty="0"/>
              <a:t>2.خصائص البيئة التسويقية</a:t>
            </a:r>
          </a:p>
          <a:p>
            <a:r>
              <a:rPr lang="ar-IQ" sz="2000" dirty="0"/>
              <a:t>تتميز البيئة التسويقية ببعض الخصائص اهمها :</a:t>
            </a:r>
          </a:p>
          <a:p>
            <a:r>
              <a:rPr lang="ar-IQ" sz="2000" dirty="0" smtClean="0"/>
              <a:t>-تمثل </a:t>
            </a:r>
            <a:r>
              <a:rPr lang="ar-IQ" sz="2000" dirty="0"/>
              <a:t>الإطار الخارجي الذي يحيط بالمؤسسة و النظام التسويقي.</a:t>
            </a:r>
          </a:p>
          <a:p>
            <a:r>
              <a:rPr lang="ar-IQ" sz="2000" dirty="0" smtClean="0"/>
              <a:t>-تنطوي </a:t>
            </a:r>
            <a:r>
              <a:rPr lang="ar-IQ" sz="2000" dirty="0"/>
              <a:t>على قوى و متغيرات يصعب التحكم بها أو التنبؤ بها.</a:t>
            </a:r>
          </a:p>
          <a:p>
            <a:r>
              <a:rPr lang="ar-IQ" sz="2000" dirty="0" smtClean="0"/>
              <a:t>-تنطوي </a:t>
            </a:r>
            <a:r>
              <a:rPr lang="ar-IQ" sz="2000" dirty="0"/>
              <a:t>على درجة عالية من عدم التأكد.</a:t>
            </a:r>
          </a:p>
          <a:p>
            <a:r>
              <a:rPr lang="ar-IQ" sz="2000" dirty="0" smtClean="0"/>
              <a:t>-تشمل </a:t>
            </a:r>
            <a:r>
              <a:rPr lang="ar-IQ" sz="2000" dirty="0"/>
              <a:t>مجموعة من الفرص و التهديدات.</a:t>
            </a:r>
          </a:p>
        </p:txBody>
      </p:sp>
    </p:spTree>
    <p:extLst>
      <p:ext uri="{BB962C8B-B14F-4D97-AF65-F5344CB8AC3E}">
        <p14:creationId xmlns:p14="http://schemas.microsoft.com/office/powerpoint/2010/main" val="65319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335846"/>
            <a:ext cx="6624736" cy="5632311"/>
          </a:xfrm>
          <a:prstGeom prst="rect">
            <a:avLst/>
          </a:prstGeom>
        </p:spPr>
        <p:txBody>
          <a:bodyPr wrap="square">
            <a:spAutoFit/>
          </a:bodyPr>
          <a:lstStyle/>
          <a:p>
            <a:r>
              <a:rPr lang="ar-IQ" dirty="0"/>
              <a:t>.</a:t>
            </a:r>
            <a:r>
              <a:rPr lang="ar-IQ" sz="2000" dirty="0"/>
              <a:t>أنواع البيئة التسويقية</a:t>
            </a:r>
          </a:p>
          <a:p>
            <a:r>
              <a:rPr lang="ar-IQ" sz="2000" dirty="0"/>
              <a:t>تنقسم البيئة التسويقية للمؤسسة إلى بيئة داخلية و بيئة خارجية.</a:t>
            </a:r>
          </a:p>
          <a:p>
            <a:r>
              <a:rPr lang="ar-IQ" sz="2000" dirty="0" smtClean="0"/>
              <a:t>البيئة </a:t>
            </a:r>
            <a:r>
              <a:rPr lang="ar-IQ" sz="2000" dirty="0"/>
              <a:t>التسويقية الداخلية: هي البيئة التي تشمل على عدة متغيرات يمكن تحكم فيها بواسطة إدارة المؤسسة و تشمل :</a:t>
            </a:r>
          </a:p>
          <a:p>
            <a:r>
              <a:rPr lang="ar-IQ" sz="2000" dirty="0" smtClean="0"/>
              <a:t>-القوى </a:t>
            </a:r>
            <a:r>
              <a:rPr lang="ar-IQ" sz="2000" dirty="0"/>
              <a:t>الداخلية المباشرة: و تتضمن كافة عناصر المزيج التسويقي (المنتج، التسعير، الترويج، التوزيع)، البحث و التطوير   و غيرها من العناصر ضمن إدارة التسويق.</a:t>
            </a:r>
          </a:p>
          <a:p>
            <a:r>
              <a:rPr lang="ar-IQ" sz="2000" dirty="0" smtClean="0"/>
              <a:t>-القوى </a:t>
            </a:r>
            <a:r>
              <a:rPr lang="ar-IQ" sz="2000" dirty="0"/>
              <a:t>الداخلية غير المباشرة و هي تلك القوى الغير تسويقية كإدارة الإنتاج، إدارة الموارد البشرية، المالية و المحاسبية، نظم المعلومات، إضافة لدور الإدارة العليا في التأثير على النشاط التسويقي.</a:t>
            </a:r>
          </a:p>
          <a:p>
            <a:r>
              <a:rPr lang="ar-IQ" sz="2000" dirty="0" smtClean="0"/>
              <a:t>التسويقية </a:t>
            </a:r>
            <a:r>
              <a:rPr lang="ar-IQ" sz="2000" dirty="0"/>
              <a:t>الخارجية: هي القوى و المتغيرات خارج المؤسسة و التي لا تستطيع أن تسيطر و تتحكم في عناصرها .</a:t>
            </a:r>
          </a:p>
          <a:p>
            <a:r>
              <a:rPr lang="ar-IQ" sz="2000" dirty="0"/>
              <a:t> و بدورها تنقسم إلى بيئة جزئية و بيئة كلية.</a:t>
            </a:r>
          </a:p>
          <a:p>
            <a:r>
              <a:rPr lang="ar-IQ" sz="2000" dirty="0" smtClean="0"/>
              <a:t>البيئةالجزئية</a:t>
            </a:r>
            <a:r>
              <a:rPr lang="ar-IQ" sz="2000" dirty="0"/>
              <a:t>: و تتمثل في كافة المتغيرات التسويقية ذات العلاقة مباشرة بالمؤسسة و التي تؤثر على قدرتها في خدمة المستهلكين في أسواقها المستهدفة و بالتالي فإن صياغة و تصميم استراتيجية تسويقية و تنفيذها يستوجب الأخذ بعين الإعتبار هذه المتغيرات للتكيف و التعامل معها بإتجاه تحقيق الهداف المخططة لإدارة التسويق و تشمل ما يلي:</a:t>
            </a:r>
          </a:p>
        </p:txBody>
      </p:sp>
    </p:spTree>
    <p:extLst>
      <p:ext uri="{BB962C8B-B14F-4D97-AF65-F5344CB8AC3E}">
        <p14:creationId xmlns:p14="http://schemas.microsoft.com/office/powerpoint/2010/main" val="330068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58847"/>
            <a:ext cx="7560840" cy="5324535"/>
          </a:xfrm>
          <a:prstGeom prst="rect">
            <a:avLst/>
          </a:prstGeom>
        </p:spPr>
        <p:txBody>
          <a:bodyPr wrap="square">
            <a:spAutoFit/>
          </a:bodyPr>
          <a:lstStyle/>
          <a:p>
            <a:r>
              <a:rPr lang="ar-IQ" sz="2000" b="1" dirty="0" smtClean="0"/>
              <a:t> </a:t>
            </a:r>
          </a:p>
          <a:p>
            <a:endParaRPr lang="ar-IQ" sz="2000" b="1" dirty="0"/>
          </a:p>
          <a:p>
            <a:r>
              <a:rPr lang="ar-IQ" sz="2000" b="1" dirty="0" smtClean="0"/>
              <a:t>يتمثلون </a:t>
            </a:r>
            <a:r>
              <a:rPr lang="ar-IQ" sz="2000" b="1" dirty="0"/>
              <a:t>في الحجر الأساسي للنشاط التسويقي و أساس نجاحه حيث أن البرنامج التسويقي الفعال هو الذي يتناسب و نوعية الزبائن المستهدفين و احتياجاتهم و رغباتهم و كذلك خصائصهم السلوكية و يمكن تقسيم هؤلاء على أنواع عدة :</a:t>
            </a:r>
          </a:p>
          <a:p>
            <a:r>
              <a:rPr lang="ar-IQ" sz="2000" b="1" dirty="0" smtClean="0"/>
              <a:t>-سوق </a:t>
            </a:r>
            <a:r>
              <a:rPr lang="ar-IQ" sz="2000" b="1" dirty="0"/>
              <a:t>المستهلك النهائي: و نعني به أولئك الذين يشترون أو يستهلكون أو يستخدمون مختلف المنتجات لأغراضهم الخاصة أو للإستهلاك الشخصي.</a:t>
            </a:r>
          </a:p>
          <a:p>
            <a:r>
              <a:rPr lang="ar-IQ" sz="2000" b="1" dirty="0" smtClean="0"/>
              <a:t>-سوق </a:t>
            </a:r>
            <a:r>
              <a:rPr lang="ar-IQ" sz="2000" b="1" dirty="0"/>
              <a:t>المستهلك الصناعي: و هي عبارة عن المشترين الصناعيين الذين يشترون مختلف المنتجات بهدف إعادة انتاجها بأنواع أو أشكال مختلفة (الصناعيين).</a:t>
            </a:r>
          </a:p>
          <a:p>
            <a:r>
              <a:rPr lang="ar-IQ" sz="2000" b="1" dirty="0" smtClean="0"/>
              <a:t>-سوق </a:t>
            </a:r>
            <a:r>
              <a:rPr lang="ar-IQ" sz="2000" b="1" dirty="0"/>
              <a:t>إعادة البيع: و هو عبارة التجار الذين يشترون مختلف المنتجات لفرض إعادة بيعها (الوسطاء).</a:t>
            </a:r>
          </a:p>
          <a:p>
            <a:r>
              <a:rPr lang="ar-IQ" sz="2000" b="1" dirty="0" smtClean="0"/>
              <a:t>-الأسواق </a:t>
            </a:r>
            <a:r>
              <a:rPr lang="ar-IQ" sz="2000" b="1" dirty="0"/>
              <a:t>الحكومية: و تشمل مختلف المنتجات لغرض الإستعمال العام في مؤسستهم.</a:t>
            </a:r>
          </a:p>
          <a:p>
            <a:r>
              <a:rPr lang="ar-IQ" sz="2000" b="1" dirty="0" smtClean="0"/>
              <a:t>-الأسواق </a:t>
            </a:r>
            <a:r>
              <a:rPr lang="ar-IQ" sz="2000" b="1" dirty="0"/>
              <a:t>الدولية: و تشمل جميع الأسواق الخارجية و يطلق عليها السوق العالمية.</a:t>
            </a:r>
          </a:p>
          <a:p>
            <a:r>
              <a:rPr lang="ar-IQ" sz="2000" b="1" dirty="0"/>
              <a:t>2.1.2.3 الموردون: يتمثلون في المؤسسات و الأفراد الذين يوردون المؤسسة بما تحتاج إليه من مواد و مستلزمات لإنتاج السلع و الخدمات و هنا لا بد من الإشادة إلى ضرورة أن تكون علاقة المؤسسة بهؤلاء علاقة صحيحة بما يضمن انسيابية المواد المتعاقد عليها  و تدفقها، كما أنه يجب أن يكون التنوع في الموردين لضمان عدم الوقوع في مشكلة التموين</a:t>
            </a:r>
          </a:p>
        </p:txBody>
      </p:sp>
    </p:spTree>
    <p:extLst>
      <p:ext uri="{BB962C8B-B14F-4D97-AF65-F5344CB8AC3E}">
        <p14:creationId xmlns:p14="http://schemas.microsoft.com/office/powerpoint/2010/main" val="283727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87624" y="889844"/>
            <a:ext cx="6552728" cy="4093428"/>
          </a:xfrm>
          <a:prstGeom prst="rect">
            <a:avLst/>
          </a:prstGeom>
        </p:spPr>
        <p:txBody>
          <a:bodyPr wrap="square">
            <a:spAutoFit/>
          </a:bodyPr>
          <a:lstStyle/>
          <a:p>
            <a:r>
              <a:rPr lang="ar-IQ" sz="2000" dirty="0"/>
              <a:t>المنافسون: تواجه المؤسسة عدد من المنافسين في مجال نشاطها الذي تزاوله و هم عبارة عن مؤسسات الأخرى التي تقوم بإنتاج أو التجارة في منتجات مثيلة أو مشابهة لمخرجات المؤسسة، حيث تحاول كل منها السيطرة على السوق أو الإستحواذ على أكبر حصة سوقية ممكنة فهنا على المؤسسة العمل على معرفة و دراسة المنافسين لها خاصة بما يتعلق بـ"طبيعة المنافسين، نقاط القوة  و الضعف لديهم، تشكيلة منتجاتهم و مواصفات الجودة، استراتيجيات المتعلقة بالأسعار، التوزيع، الترويج ...إلخ و هذا كله لتحقيق الميزة التنافسية.</a:t>
            </a:r>
          </a:p>
          <a:p>
            <a:r>
              <a:rPr lang="ar-IQ" sz="2000" dirty="0" smtClean="0"/>
              <a:t>الجمهور</a:t>
            </a:r>
            <a:r>
              <a:rPr lang="ar-IQ" sz="2000" dirty="0"/>
              <a:t>: هم عبارة عن مجموعة تمتلك اهتماما فعليا أو محتملا في نجاح المؤسسة، أو تمتلك تأثيرا على قدرتها في تحقيق أهدافها كجماعات الضغط، فالقرارات التسويقية قد يتم معارضتها بواسطة جماعات حماية المستهلك أو حماية البيئة مثلا     و تمثل العلاقات العامة دورا هاما في تحقيق التوافق و التكيف مع متطلبات هذه الجماهير و كذلك وسائل الإعلام التي تقوم بنشر الأخبار و المقالات التحريرية و الآراء .</a:t>
            </a:r>
          </a:p>
        </p:txBody>
      </p:sp>
    </p:spTree>
    <p:extLst>
      <p:ext uri="{BB962C8B-B14F-4D97-AF65-F5344CB8AC3E}">
        <p14:creationId xmlns:p14="http://schemas.microsoft.com/office/powerpoint/2010/main" val="184551529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859</Words>
  <Application>Microsoft Office PowerPoint</Application>
  <PresentationFormat>عرض على الشاشة (3:4)‏</PresentationFormat>
  <Paragraphs>37</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محاضرات مادة مبادئ التسويق للمرحله الثانية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مادة مبادئ التسويق للمرحله الثانية</dc:title>
  <dc:creator>zero one</dc:creator>
  <cp:lastModifiedBy>zero one</cp:lastModifiedBy>
  <cp:revision>22</cp:revision>
  <dcterms:created xsi:type="dcterms:W3CDTF">2019-04-04T17:40:33Z</dcterms:created>
  <dcterms:modified xsi:type="dcterms:W3CDTF">2019-12-24T13:20:36Z</dcterms:modified>
</cp:coreProperties>
</file>