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1" d="100"/>
          <a:sy n="61" d="100"/>
        </p:scale>
        <p:origin x="-11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24F31E5B-8338-4189-9CA1-2CF7A43E7320}" type="datetimeFigureOut">
              <a:rPr lang="ar-IQ" smtClean="0"/>
              <a:t>01/05/1441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DBBB156-A610-44DB-B50C-FD3DDAE5106B}" type="slidenum">
              <a:rPr lang="ar-IQ" smtClean="0"/>
              <a:t>‹#›</a:t>
            </a:fld>
            <a:endParaRPr lang="ar-IQ"/>
          </a:p>
        </p:txBody>
      </p:sp>
    </p:spTree>
    <p:extLst>
      <p:ext uri="{BB962C8B-B14F-4D97-AF65-F5344CB8AC3E}">
        <p14:creationId xmlns:p14="http://schemas.microsoft.com/office/powerpoint/2010/main" val="26611599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24F31E5B-8338-4189-9CA1-2CF7A43E7320}" type="datetimeFigureOut">
              <a:rPr lang="ar-IQ" smtClean="0"/>
              <a:t>01/05/1441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DBBB156-A610-44DB-B50C-FD3DDAE5106B}" type="slidenum">
              <a:rPr lang="ar-IQ" smtClean="0"/>
              <a:t>‹#›</a:t>
            </a:fld>
            <a:endParaRPr lang="ar-IQ"/>
          </a:p>
        </p:txBody>
      </p:sp>
    </p:spTree>
    <p:extLst>
      <p:ext uri="{BB962C8B-B14F-4D97-AF65-F5344CB8AC3E}">
        <p14:creationId xmlns:p14="http://schemas.microsoft.com/office/powerpoint/2010/main" val="2361328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24F31E5B-8338-4189-9CA1-2CF7A43E7320}" type="datetimeFigureOut">
              <a:rPr lang="ar-IQ" smtClean="0"/>
              <a:t>01/05/1441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DBBB156-A610-44DB-B50C-FD3DDAE5106B}" type="slidenum">
              <a:rPr lang="ar-IQ" smtClean="0"/>
              <a:t>‹#›</a:t>
            </a:fld>
            <a:endParaRPr lang="ar-IQ"/>
          </a:p>
        </p:txBody>
      </p:sp>
    </p:spTree>
    <p:extLst>
      <p:ext uri="{BB962C8B-B14F-4D97-AF65-F5344CB8AC3E}">
        <p14:creationId xmlns:p14="http://schemas.microsoft.com/office/powerpoint/2010/main" val="3443556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24F31E5B-8338-4189-9CA1-2CF7A43E7320}" type="datetimeFigureOut">
              <a:rPr lang="ar-IQ" smtClean="0"/>
              <a:t>01/05/1441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DBBB156-A610-44DB-B50C-FD3DDAE5106B}" type="slidenum">
              <a:rPr lang="ar-IQ" smtClean="0"/>
              <a:t>‹#›</a:t>
            </a:fld>
            <a:endParaRPr lang="ar-IQ"/>
          </a:p>
        </p:txBody>
      </p:sp>
    </p:spTree>
    <p:extLst>
      <p:ext uri="{BB962C8B-B14F-4D97-AF65-F5344CB8AC3E}">
        <p14:creationId xmlns:p14="http://schemas.microsoft.com/office/powerpoint/2010/main" val="4716708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24F31E5B-8338-4189-9CA1-2CF7A43E7320}" type="datetimeFigureOut">
              <a:rPr lang="ar-IQ" smtClean="0"/>
              <a:t>01/05/1441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DBBB156-A610-44DB-B50C-FD3DDAE5106B}" type="slidenum">
              <a:rPr lang="ar-IQ" smtClean="0"/>
              <a:t>‹#›</a:t>
            </a:fld>
            <a:endParaRPr lang="ar-IQ"/>
          </a:p>
        </p:txBody>
      </p:sp>
    </p:spTree>
    <p:extLst>
      <p:ext uri="{BB962C8B-B14F-4D97-AF65-F5344CB8AC3E}">
        <p14:creationId xmlns:p14="http://schemas.microsoft.com/office/powerpoint/2010/main" val="15130743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24F31E5B-8338-4189-9CA1-2CF7A43E7320}" type="datetimeFigureOut">
              <a:rPr lang="ar-IQ" smtClean="0"/>
              <a:t>01/05/1441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DBBB156-A610-44DB-B50C-FD3DDAE5106B}" type="slidenum">
              <a:rPr lang="ar-IQ" smtClean="0"/>
              <a:t>‹#›</a:t>
            </a:fld>
            <a:endParaRPr lang="ar-IQ"/>
          </a:p>
        </p:txBody>
      </p:sp>
    </p:spTree>
    <p:extLst>
      <p:ext uri="{BB962C8B-B14F-4D97-AF65-F5344CB8AC3E}">
        <p14:creationId xmlns:p14="http://schemas.microsoft.com/office/powerpoint/2010/main" val="28084477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24F31E5B-8338-4189-9CA1-2CF7A43E7320}" type="datetimeFigureOut">
              <a:rPr lang="ar-IQ" smtClean="0"/>
              <a:t>01/05/1441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BDBBB156-A610-44DB-B50C-FD3DDAE5106B}" type="slidenum">
              <a:rPr lang="ar-IQ" smtClean="0"/>
              <a:t>‹#›</a:t>
            </a:fld>
            <a:endParaRPr lang="ar-IQ"/>
          </a:p>
        </p:txBody>
      </p:sp>
    </p:spTree>
    <p:extLst>
      <p:ext uri="{BB962C8B-B14F-4D97-AF65-F5344CB8AC3E}">
        <p14:creationId xmlns:p14="http://schemas.microsoft.com/office/powerpoint/2010/main" val="24597173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24F31E5B-8338-4189-9CA1-2CF7A43E7320}" type="datetimeFigureOut">
              <a:rPr lang="ar-IQ" smtClean="0"/>
              <a:t>01/05/1441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BDBBB156-A610-44DB-B50C-FD3DDAE5106B}" type="slidenum">
              <a:rPr lang="ar-IQ" smtClean="0"/>
              <a:t>‹#›</a:t>
            </a:fld>
            <a:endParaRPr lang="ar-IQ"/>
          </a:p>
        </p:txBody>
      </p:sp>
    </p:spTree>
    <p:extLst>
      <p:ext uri="{BB962C8B-B14F-4D97-AF65-F5344CB8AC3E}">
        <p14:creationId xmlns:p14="http://schemas.microsoft.com/office/powerpoint/2010/main" val="8191834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24F31E5B-8338-4189-9CA1-2CF7A43E7320}" type="datetimeFigureOut">
              <a:rPr lang="ar-IQ" smtClean="0"/>
              <a:t>01/05/1441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BDBBB156-A610-44DB-B50C-FD3DDAE5106B}" type="slidenum">
              <a:rPr lang="ar-IQ" smtClean="0"/>
              <a:t>‹#›</a:t>
            </a:fld>
            <a:endParaRPr lang="ar-IQ"/>
          </a:p>
        </p:txBody>
      </p:sp>
    </p:spTree>
    <p:extLst>
      <p:ext uri="{BB962C8B-B14F-4D97-AF65-F5344CB8AC3E}">
        <p14:creationId xmlns:p14="http://schemas.microsoft.com/office/powerpoint/2010/main" val="2677088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4F31E5B-8338-4189-9CA1-2CF7A43E7320}" type="datetimeFigureOut">
              <a:rPr lang="ar-IQ" smtClean="0"/>
              <a:t>01/05/1441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DBBB156-A610-44DB-B50C-FD3DDAE5106B}" type="slidenum">
              <a:rPr lang="ar-IQ" smtClean="0"/>
              <a:t>‹#›</a:t>
            </a:fld>
            <a:endParaRPr lang="ar-IQ"/>
          </a:p>
        </p:txBody>
      </p:sp>
    </p:spTree>
    <p:extLst>
      <p:ext uri="{BB962C8B-B14F-4D97-AF65-F5344CB8AC3E}">
        <p14:creationId xmlns:p14="http://schemas.microsoft.com/office/powerpoint/2010/main" val="2676238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4F31E5B-8338-4189-9CA1-2CF7A43E7320}" type="datetimeFigureOut">
              <a:rPr lang="ar-IQ" smtClean="0"/>
              <a:t>01/05/1441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DBBB156-A610-44DB-B50C-FD3DDAE5106B}" type="slidenum">
              <a:rPr lang="ar-IQ" smtClean="0"/>
              <a:t>‹#›</a:t>
            </a:fld>
            <a:endParaRPr lang="ar-IQ"/>
          </a:p>
        </p:txBody>
      </p:sp>
    </p:spTree>
    <p:extLst>
      <p:ext uri="{BB962C8B-B14F-4D97-AF65-F5344CB8AC3E}">
        <p14:creationId xmlns:p14="http://schemas.microsoft.com/office/powerpoint/2010/main" val="38954337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4F31E5B-8338-4189-9CA1-2CF7A43E7320}" type="datetimeFigureOut">
              <a:rPr lang="ar-IQ" smtClean="0"/>
              <a:t>01/05/1441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DBBB156-A610-44DB-B50C-FD3DDAE5106B}" type="slidenum">
              <a:rPr lang="ar-IQ" smtClean="0"/>
              <a:t>‹#›</a:t>
            </a:fld>
            <a:endParaRPr lang="ar-IQ"/>
          </a:p>
        </p:txBody>
      </p:sp>
    </p:spTree>
    <p:extLst>
      <p:ext uri="{BB962C8B-B14F-4D97-AF65-F5344CB8AC3E}">
        <p14:creationId xmlns:p14="http://schemas.microsoft.com/office/powerpoint/2010/main" val="32967854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a:bodyPr>
          <a:lstStyle/>
          <a:p>
            <a:r>
              <a:rPr lang="ar-IQ" dirty="0" smtClean="0"/>
              <a:t>م 1 / </a:t>
            </a:r>
            <a:r>
              <a:rPr lang="ar-IQ" dirty="0" smtClean="0"/>
              <a:t>إدارة الموارد البشرية</a:t>
            </a:r>
            <a:br>
              <a:rPr lang="ar-IQ" dirty="0" smtClean="0"/>
            </a:br>
            <a:endParaRPr lang="ar-IQ" dirty="0"/>
          </a:p>
        </p:txBody>
      </p:sp>
      <p:sp>
        <p:nvSpPr>
          <p:cNvPr id="3" name="عنوان فرعي 2"/>
          <p:cNvSpPr>
            <a:spLocks noGrp="1"/>
          </p:cNvSpPr>
          <p:nvPr>
            <p:ph type="subTitle" idx="1"/>
          </p:nvPr>
        </p:nvSpPr>
        <p:spPr/>
        <p:txBody>
          <a:bodyPr/>
          <a:lstStyle/>
          <a:p>
            <a:r>
              <a:rPr lang="ar-IQ" dirty="0" smtClean="0"/>
              <a:t>إعداد: أ.م. محمود حسن جمعة</a:t>
            </a:r>
          </a:p>
          <a:p>
            <a:r>
              <a:rPr lang="ar-IQ" dirty="0" smtClean="0"/>
              <a:t>كلية الإدارة والاقتصاد- جامعة ديالى</a:t>
            </a:r>
          </a:p>
          <a:p>
            <a:endParaRPr lang="ar-IQ" dirty="0"/>
          </a:p>
        </p:txBody>
      </p:sp>
    </p:spTree>
    <p:extLst>
      <p:ext uri="{BB962C8B-B14F-4D97-AF65-F5344CB8AC3E}">
        <p14:creationId xmlns:p14="http://schemas.microsoft.com/office/powerpoint/2010/main" val="37540819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85000" lnSpcReduction="20000"/>
          </a:bodyPr>
          <a:lstStyle/>
          <a:p>
            <a:pPr algn="just"/>
            <a:r>
              <a:rPr lang="ar-IQ" dirty="0" smtClean="0"/>
              <a:t>المرحلة الرابعة: بداية الحرب العالمية الأولى: أظهرت الحرب العالمية الأولى الحاجة إلى استخدام طرق جديدة لاختيار الموظفين قبل تعيينهم مثل (ألفا وبيتا)، وطُبقت بنجاح على العمل تفاديا لأسباب فشلهم بعد توظيفهم. ومع تطور الإدارة العلمية وعلم النفس الصناعي بدأ بعض المتخصصين في إدارة الموارد البشرية الظهور في المنشآت للمساعدة في التوظيف والتدريب والرعاية الصحية والأمن الصناعي، ويمكن اعتبار هؤلاء طلائع أولى ساعدت في تكوين إدارة الموارد البشرية بمفهومها الحديث. وتزايد الاهتمام بالرعاية الاجتماعية للعمال من إنشاء مراكز للخدمة الاجتماعية والإسكان، ويمثل إنشاء هذه المراكز بداية ظهور أقسام شؤون الموارد البشرية، واقتصر عمله على الجوانب السابقة، وكان معظم العاملين في أقسام الموارد البشرية من المهتمين بالنواحي الإنسانية والاجتماعية للعامل.</a:t>
            </a:r>
            <a:endParaRPr lang="ar-IQ" dirty="0"/>
          </a:p>
        </p:txBody>
      </p:sp>
    </p:spTree>
    <p:extLst>
      <p:ext uri="{BB962C8B-B14F-4D97-AF65-F5344CB8AC3E}">
        <p14:creationId xmlns:p14="http://schemas.microsoft.com/office/powerpoint/2010/main" val="14710206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algn="just"/>
            <a:r>
              <a:rPr lang="ar-IQ" dirty="0" smtClean="0"/>
              <a:t>ثم أُنشئت أقسام موارد بشرية مستقلة، وأُعد أول برنامج تدريبي لمديري هذه الأقسام عام 1915 وقامت (12) كلية بتقديم برامج تدريبية في إدارة الموارد البشرية عام  1919 وعام 1920 أُنشئت كثير من إدارات الموارد البشرية في الشركات الكبيرة والأجهزة الحكومية.</a:t>
            </a:r>
            <a:endParaRPr lang="ar-IQ" dirty="0"/>
          </a:p>
        </p:txBody>
      </p:sp>
    </p:spTree>
    <p:extLst>
      <p:ext uri="{BB962C8B-B14F-4D97-AF65-F5344CB8AC3E}">
        <p14:creationId xmlns:p14="http://schemas.microsoft.com/office/powerpoint/2010/main" val="29776975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20000"/>
          </a:bodyPr>
          <a:lstStyle/>
          <a:p>
            <a:pPr algn="just"/>
            <a:r>
              <a:rPr lang="ar-IQ" dirty="0" smtClean="0"/>
              <a:t>المرحلة الخامسة: ما بين الحرب العالمية الأولى والثانية: شهدت نهاية العشرينيات وبداية الثلاثينيات من هذا القرن تطورات في مجال العلاقات الإنسانية، فقد أُجريت تجارب (</a:t>
            </a:r>
            <a:r>
              <a:rPr lang="ar-IQ" dirty="0" err="1" smtClean="0"/>
              <a:t>هوثورن</a:t>
            </a:r>
            <a:r>
              <a:rPr lang="ar-IQ" dirty="0" smtClean="0"/>
              <a:t>) بواسطة (التون مايو)، وأقنعت الكثيرين بأهمية رضاء العاملين عن عملهم وتوفير الظروف المناسبة للعمل.</a:t>
            </a:r>
          </a:p>
          <a:p>
            <a:pPr algn="just"/>
            <a:r>
              <a:rPr lang="ar-IQ" dirty="0" smtClean="0"/>
              <a:t>المرحلة السادسة: ما بعد الحرب العالمية الثانية حتى الآن: في هذه المرحلة اتسع نطاق الأعمال التي تقوم بها إدارة الموارد البشرية، إذ شملت تدريب وتنمية العاملين، ووضع برامج لتحفيزهم وترشيد العلاقات الإنسانية، وليس فقط حفظ ملفات الموارد البشرية، وضبط حضورهم، وانصرافهم، والأعمال الروتينية.</a:t>
            </a:r>
          </a:p>
          <a:p>
            <a:endParaRPr lang="ar-IQ" dirty="0"/>
          </a:p>
        </p:txBody>
      </p:sp>
    </p:spTree>
    <p:extLst>
      <p:ext uri="{BB962C8B-B14F-4D97-AF65-F5344CB8AC3E}">
        <p14:creationId xmlns:p14="http://schemas.microsoft.com/office/powerpoint/2010/main" val="33839736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algn="just"/>
            <a:r>
              <a:rPr lang="ar-IQ" dirty="0" smtClean="0"/>
              <a:t> لقد شهدت مرحلة التسعينيات ولحد الآن ظهور تغير جديد بالتعامل مع العنصر الإنساني. فقد تحول الاهتمام من التركيز على النمو الاقتصادي إلى التركيز على توظيف وتطوير وتحفيز الموارد الإنسانية والمحافظة عليها وذلك لخلق حالة من الاستعداد والتهيؤ لدى الموارد الإنسانية وإداراتها للتكيف مع حالة التغيير التكنولوجي الجديد وتحديات العولمة والمنافسة العالمية والتأثير فيها. كل هذه الأحداث والتطورات أدت إلى التغير في اسم إدارة الموارد البشرية وكما يأتي:</a:t>
            </a:r>
            <a:endParaRPr lang="ar-IQ" dirty="0"/>
          </a:p>
        </p:txBody>
      </p:sp>
    </p:spTree>
    <p:extLst>
      <p:ext uri="{BB962C8B-B14F-4D97-AF65-F5344CB8AC3E}">
        <p14:creationId xmlns:p14="http://schemas.microsoft.com/office/powerpoint/2010/main" val="35369085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a:bodyPr>
          <a:lstStyle/>
          <a:p>
            <a:pPr algn="just"/>
            <a:r>
              <a:rPr lang="ar-IQ" dirty="0" smtClean="0"/>
              <a:t>أ‌-	قسم التوظيف: ظهرت هذه التسمية لأول قسم للموظفين في شركة فورد وكانت مهمته استئجار الموظفين الجدد وبعد مدة بدأ بالمساعدة في إدارة قوى العمل وكان ذلك نتيجة الثورة </a:t>
            </a:r>
            <a:r>
              <a:rPr lang="ar-IQ" dirty="0" err="1" smtClean="0"/>
              <a:t>اإلنتاجية</a:t>
            </a:r>
            <a:r>
              <a:rPr lang="ar-IQ" dirty="0" smtClean="0"/>
              <a:t> التي قادها تايلر عام 1911. </a:t>
            </a:r>
          </a:p>
          <a:p>
            <a:pPr algn="just"/>
            <a:r>
              <a:rPr lang="ar-IQ" dirty="0" smtClean="0"/>
              <a:t>ب‌-	العلاقات الصناعية: ظهرت هذه التسمية نتيجة توسع نشاط دور النقابات العمالية وهو مصطلح مرادف لقسم الموارد البشرية. وكان من اختصاصات هذا القسم هو التعامل مع العمال الحرفيين وتنظيماتهم النقابية. ونتيجة لذلك كان مدير التوظيف بمثابة خبير في شؤون المساومات الجماعية.</a:t>
            </a:r>
          </a:p>
          <a:p>
            <a:endParaRPr lang="ar-IQ" dirty="0"/>
          </a:p>
        </p:txBody>
      </p:sp>
    </p:spTree>
    <p:extLst>
      <p:ext uri="{BB962C8B-B14F-4D97-AF65-F5344CB8AC3E}">
        <p14:creationId xmlns:p14="http://schemas.microsoft.com/office/powerpoint/2010/main" val="42385426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20000"/>
          </a:bodyPr>
          <a:lstStyle/>
          <a:p>
            <a:pPr algn="just"/>
            <a:r>
              <a:rPr lang="ar-IQ" dirty="0" smtClean="0"/>
              <a:t>ت‌-	قسم علاقات العاملين: جاءت هذه التسمية لتضفي تحولات جديدة على وظائف  واختصاصات قسم الموارد البشرية فقد تحول من التركيز على دراسة الوقت والحركة التي نادت بها حركة الإدارة العلمية إلى الاتجاه الإنساني الذي يركز على أهمية التفاعل الاجتماعي وفرق العمل والعلاقات الغير رسمية وغيرها.</a:t>
            </a:r>
          </a:p>
          <a:p>
            <a:pPr algn="just"/>
            <a:r>
              <a:rPr lang="ar-IQ" dirty="0" smtClean="0"/>
              <a:t>ث‌-	إدارة القوة العاملة: وهي إحدى التسميات البديلة لإدارة الموارد البشرية وذلك لأنها تتوافر فيها شروط معينة تتمثل بقدرة الفرد على العمل، ورغبة الفرد في العمل واستعداد الفرد للعمل. والهدف من وراء ذلك هو التمييز عن الفئات الأخرى، فضلا عن أن هذه التسمية تصلح للعاملين في القطاع الحكومي والقطاع الخاص.</a:t>
            </a:r>
          </a:p>
          <a:p>
            <a:endParaRPr lang="ar-IQ" dirty="0"/>
          </a:p>
        </p:txBody>
      </p:sp>
    </p:spTree>
    <p:extLst>
      <p:ext uri="{BB962C8B-B14F-4D97-AF65-F5344CB8AC3E}">
        <p14:creationId xmlns:p14="http://schemas.microsoft.com/office/powerpoint/2010/main" val="17636518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85000" lnSpcReduction="20000"/>
          </a:bodyPr>
          <a:lstStyle/>
          <a:p>
            <a:pPr algn="just"/>
            <a:r>
              <a:rPr lang="ar-IQ" dirty="0" smtClean="0"/>
              <a:t>ج‌-	قسم الأفراد : في نهاية ثلاثينيات القرن العشرين ظهرت تسمية قسم الأفراد إذ اشتقت كلمة </a:t>
            </a:r>
            <a:r>
              <a:rPr lang="en-US" dirty="0" smtClean="0"/>
              <a:t>personnel </a:t>
            </a:r>
            <a:r>
              <a:rPr lang="ar-IQ" dirty="0" smtClean="0"/>
              <a:t>والتي تعني أفراد من الكلمة الفرنسية القديمة التي تعني أشخاص </a:t>
            </a:r>
            <a:r>
              <a:rPr lang="en-US" dirty="0" smtClean="0"/>
              <a:t>Persons، </a:t>
            </a:r>
            <a:r>
              <a:rPr lang="ar-IQ" dirty="0" smtClean="0"/>
              <a:t>فهي أقسام مستقلة مكلفة بمسؤولية توظيف العمال الجدد وإدارة فعاليات الموارد البشرية الرئيسة مثل الدفع </a:t>
            </a:r>
            <a:r>
              <a:rPr lang="ar-IQ" dirty="0" smtClean="0"/>
              <a:t>والفوائد</a:t>
            </a:r>
            <a:r>
              <a:rPr lang="ar-IQ" dirty="0" smtClean="0"/>
              <a:t>.</a:t>
            </a:r>
          </a:p>
          <a:p>
            <a:pPr algn="just"/>
            <a:r>
              <a:rPr lang="ar-IQ" dirty="0" smtClean="0"/>
              <a:t>ح‌-	إدارة الموارد البشرية: منذ بداية السبعينيات برز مفهوم إدارة الموارد البشرية كبديل لإدارة الأفراد وبالتالي تحول الاهتمام بمحتوى إدارة الأفراد بمفهومها التقليدي والذي يركز الاهتمام على الاستقطاب والتدريب والمكافآت وإدارة قوى العمل، لمفهوم أكثر حداثة يهتم بموضوعيات تتعلق بإدارة ثقافة المنظمة، وتصميم هيكل المنظمة، وتحليل العوامل التي تؤثر على الموارد البشرية في المستقبل وتزويد المنظمة بمجموعة من الكفاءات المناسبة. </a:t>
            </a:r>
            <a:endParaRPr lang="ar-IQ" dirty="0"/>
          </a:p>
        </p:txBody>
      </p:sp>
    </p:spTree>
    <p:extLst>
      <p:ext uri="{BB962C8B-B14F-4D97-AF65-F5344CB8AC3E}">
        <p14:creationId xmlns:p14="http://schemas.microsoft.com/office/powerpoint/2010/main" val="38280098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algn="just"/>
            <a:r>
              <a:rPr lang="ar-IQ" dirty="0" smtClean="0"/>
              <a:t>اعتقادا بأن إدارة الأفراد تفتقر للدور الاستراتيجي في إدارة أدوارها ذات الطابع الإداري التقليدي والتي تهتم بالأمور الإجرائية في تسيير شؤون العاملين. ترجع جذور هذه التسمية </a:t>
            </a:r>
            <a:r>
              <a:rPr lang="ar-IQ" dirty="0" err="1" smtClean="0"/>
              <a:t>الى</a:t>
            </a:r>
            <a:r>
              <a:rPr lang="ar-IQ" dirty="0" smtClean="0"/>
              <a:t> ظهور الثورة الإدارية والتي تؤكد أهمية العاملين كمورد ثمين، ومن الضروري أن تهتم المنظمة بكل ما يتعلق بالحصول على هذه الموارد واستخدامها وتطويرها والمحافظة عليها. ولاشك في أن فلسفة هذا التحول تحمل في مضامينها ما يأتي:</a:t>
            </a:r>
            <a:endParaRPr lang="ar-IQ" dirty="0"/>
          </a:p>
        </p:txBody>
      </p:sp>
    </p:spTree>
    <p:extLst>
      <p:ext uri="{BB962C8B-B14F-4D97-AF65-F5344CB8AC3E}">
        <p14:creationId xmlns:p14="http://schemas.microsoft.com/office/powerpoint/2010/main" val="5481124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85000" lnSpcReduction="20000"/>
          </a:bodyPr>
          <a:lstStyle/>
          <a:p>
            <a:pPr algn="just"/>
            <a:r>
              <a:rPr lang="ar-IQ" dirty="0" smtClean="0"/>
              <a:t>1-	يشكل الأفراد أهم عنصر استراتيجي في المنظمة باعتبارهم بشرا كرمهم الله على سائر المخلوقات وهم لا يمكن مساواتهم مع بقية العناصر الإنتاجية.</a:t>
            </a:r>
          </a:p>
          <a:p>
            <a:pPr algn="just"/>
            <a:r>
              <a:rPr lang="ar-IQ" dirty="0" smtClean="0"/>
              <a:t>2-	إن إدارة الموار د البشرية شريك رئيس في عملية تخطيط مستقبل وتطوير المنظمة.</a:t>
            </a:r>
          </a:p>
          <a:p>
            <a:pPr algn="just"/>
            <a:r>
              <a:rPr lang="ar-IQ" dirty="0" smtClean="0"/>
              <a:t>3-	إن أهداف المنظمة لا يمكن تحقيقها إلا من خلال أفراد مؤهلين يتمتعون بروح معنوية عالية ورضا عن العمل مع تفهم تام لاحتياجاتهم ومطالبهم.</a:t>
            </a:r>
          </a:p>
          <a:p>
            <a:pPr algn="just"/>
            <a:r>
              <a:rPr lang="ar-IQ" dirty="0" smtClean="0"/>
              <a:t>4-	إن أهداف المنظمة وأهداف العاملين يكمل بعضها البعض وهي ليست متناقضة وان باستطاعة المنظمة تحقيق هذه الأهداف من خلال تصميم الوظائف بما يتوافق مع قدرات ومؤهلات العاملين، ومن خلال اختيار العاملين وفقا لمتطلبات واحتياجات الوظائف المتاحة.</a:t>
            </a:r>
          </a:p>
          <a:p>
            <a:endParaRPr lang="ar-IQ" dirty="0"/>
          </a:p>
        </p:txBody>
      </p:sp>
    </p:spTree>
    <p:extLst>
      <p:ext uri="{BB962C8B-B14F-4D97-AF65-F5344CB8AC3E}">
        <p14:creationId xmlns:p14="http://schemas.microsoft.com/office/powerpoint/2010/main" val="10499024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lnSpcReduction="10000"/>
          </a:bodyPr>
          <a:lstStyle/>
          <a:p>
            <a:pPr algn="just"/>
            <a:r>
              <a:rPr lang="ar-IQ" dirty="0" smtClean="0"/>
              <a:t>ويمكن النظر إلى إدارة الموارد البشرية على أنها في نمو متزايد لأهميتها في كافة المنظمات نتيجة التغيرات السياسية والتكنولوجية، وهناك تحديات يجب أن تتصدى لها إدارة الموارد البشرية مثل: الاتجاه المتزايد في الاعتماد على الكمبيوتر، والأوتوماتيكيات في إنجاز كثير من الوظائف التي كانت تعتمد على العامل. وأيضا الضغوط السياسية والاقتصادية، والتغير المستمر في مكونات القوى العاملة من حيث المهن والتخصصات، ويجب التأكيد على استخدام المفاهيم الجديدة، مثل: هندسة الإدارة، والجودة الشاملة في مجال إدارة الموارد البشرية. </a:t>
            </a:r>
            <a:endParaRPr lang="ar-IQ" dirty="0"/>
          </a:p>
        </p:txBody>
      </p:sp>
    </p:spTree>
    <p:extLst>
      <p:ext uri="{BB962C8B-B14F-4D97-AF65-F5344CB8AC3E}">
        <p14:creationId xmlns:p14="http://schemas.microsoft.com/office/powerpoint/2010/main" val="38498603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
            </a:r>
            <a:br>
              <a:rPr lang="ar-IQ" dirty="0" smtClean="0"/>
            </a:br>
            <a:r>
              <a:rPr lang="ar-IQ" dirty="0" smtClean="0"/>
              <a:t>إدارة الموارد البشرية والمصطلحات البديلة</a:t>
            </a:r>
            <a:br>
              <a:rPr lang="ar-IQ" dirty="0" smtClean="0"/>
            </a:br>
            <a:endParaRPr lang="ar-IQ" dirty="0"/>
          </a:p>
        </p:txBody>
      </p:sp>
      <p:sp>
        <p:nvSpPr>
          <p:cNvPr id="3" name="عنصر نائب للمحتوى 2"/>
          <p:cNvSpPr>
            <a:spLocks noGrp="1"/>
          </p:cNvSpPr>
          <p:nvPr>
            <p:ph idx="1"/>
          </p:nvPr>
        </p:nvSpPr>
        <p:spPr/>
        <p:txBody>
          <a:bodyPr/>
          <a:lstStyle/>
          <a:p>
            <a:r>
              <a:rPr lang="ar-IQ" dirty="0" smtClean="0"/>
              <a:t>إدارة الموارد البشرية بشكلها الحديث ليست وليدة الساعة، إنما هي نتيجة لعدد من التطورات التي يرجع عهدها إلى بداية الثورة الصناعية، تلك التطورات التي ساهمت في إظهار الحاجة إلى وجود إدارة موارد بشرية متخصصة، ترعى شؤون الموارد البشرية في المنظمة, فهناك أسباب عديدة تفسر الاهتمام الزائد بإدارة الموارد البشرية كوظيفة متخصصة وكفرع من فروع الإدارة، ومن هذه الأسباب:</a:t>
            </a:r>
            <a:endParaRPr lang="ar-IQ" dirty="0"/>
          </a:p>
        </p:txBody>
      </p:sp>
    </p:spTree>
    <p:extLst>
      <p:ext uri="{BB962C8B-B14F-4D97-AF65-F5344CB8AC3E}">
        <p14:creationId xmlns:p14="http://schemas.microsoft.com/office/powerpoint/2010/main" val="33805175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lnSpcReduction="10000"/>
          </a:bodyPr>
          <a:lstStyle/>
          <a:p>
            <a:pPr algn="just"/>
            <a:r>
              <a:rPr lang="ar-IQ" dirty="0" smtClean="0"/>
              <a:t>التوسع والتطور الصناعي في العصر الحديث، ساعد على ظهور التنظيمات العمالية المنظمة، إذ بدأت المشاكل بين الإدارة والموارد البشرية، مما أدى إلى الحاجة لإدارة متخصصة ترعى وتحل مشاكل الموارد البشرية في المنظمة.</a:t>
            </a:r>
          </a:p>
          <a:p>
            <a:pPr algn="just"/>
            <a:r>
              <a:rPr lang="ar-IQ" dirty="0" smtClean="0"/>
              <a:t>التوسع الكبير في التعليم وفرص الثقافة أمام العاملين، مما أدى إلى زيادة الوعي نتيجة ارتفاع مستواهم الثقافي والتعليمي، مما أدى للحاجة إلى وجود متخصصين في إدارة الموارد البشرية ووسائل حديثة للتعامل مع النوعيات الحديثة من الموارد البشرية.</a:t>
            </a:r>
          </a:p>
          <a:p>
            <a:endParaRPr lang="ar-IQ" dirty="0"/>
          </a:p>
        </p:txBody>
      </p:sp>
    </p:spTree>
    <p:extLst>
      <p:ext uri="{BB962C8B-B14F-4D97-AF65-F5344CB8AC3E}">
        <p14:creationId xmlns:p14="http://schemas.microsoft.com/office/powerpoint/2010/main" val="42678634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algn="just"/>
            <a:r>
              <a:rPr lang="ar-IQ" dirty="0" smtClean="0"/>
              <a:t>زيادة التدخل الحكومي في العلاقات بين العمال وأصحاب العمل بإصدار قوانين وتشريعات عمالية، مما أدى إلى ضرورة وجود إدارة متخصصة تحافظ على تطبيق القوانين لتجنب وقوع المنظمة في مشاكل مع الحكومة.</a:t>
            </a:r>
          </a:p>
          <a:p>
            <a:pPr algn="just"/>
            <a:r>
              <a:rPr lang="ar-IQ" dirty="0" smtClean="0"/>
              <a:t>ظهور النقابات والمنظمات العمالية التي تدافع عن الموارد البشرية، وتطلب الأمر ضرورة الاهتمام بعلاقات الإدارة بالمنظمات العمالية، مما أدى إلى أهمية وجود إدارة متخصصة لإيجاد التعاون بين الإدارة والمنظمات العمالية.</a:t>
            </a:r>
          </a:p>
          <a:p>
            <a:endParaRPr lang="ar-IQ" dirty="0"/>
          </a:p>
        </p:txBody>
      </p:sp>
    </p:spTree>
    <p:extLst>
      <p:ext uri="{BB962C8B-B14F-4D97-AF65-F5344CB8AC3E}">
        <p14:creationId xmlns:p14="http://schemas.microsoft.com/office/powerpoint/2010/main" val="30324980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algn="just"/>
            <a:r>
              <a:rPr lang="ar-IQ" dirty="0" smtClean="0"/>
              <a:t>من أهم المراحل التاريخية التي مرت بها إدارة الموارد البشرية من منتصف القرن التاسع عشر حتى الآن هي:</a:t>
            </a:r>
          </a:p>
          <a:p>
            <a:pPr algn="just"/>
            <a:r>
              <a:rPr lang="ar-IQ" dirty="0" smtClean="0"/>
              <a:t>المرحلة الأولى: تطور الحياة الصناعية: قبل الثورة الصناعية كانت الصناعات محصورة في نظام الطوائف المتخصصة، إذ كان مثلا الصناع يمارسون صناعتهم اليدوية في المنازل بأدوات بسيطة. ومن ناحية إدارة الموارد البشرية كانت الثورة الصناعية بمثابة البداية لكثير من المشاكل الإنسانية للأسباب الآتية:</a:t>
            </a:r>
          </a:p>
          <a:p>
            <a:endParaRPr lang="ar-IQ" dirty="0"/>
          </a:p>
        </p:txBody>
      </p:sp>
    </p:spTree>
    <p:extLst>
      <p:ext uri="{BB962C8B-B14F-4D97-AF65-F5344CB8AC3E}">
        <p14:creationId xmlns:p14="http://schemas.microsoft.com/office/powerpoint/2010/main" val="27298813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algn="just"/>
            <a:r>
              <a:rPr lang="ar-IQ" dirty="0" smtClean="0"/>
              <a:t>نظرت إلى العامل بصفته سلعة تباع وتشترى بعد أن اعتمدت الإدارة على الآلة أكثر من اعتمادها على العامل.</a:t>
            </a:r>
          </a:p>
          <a:p>
            <a:pPr algn="just"/>
            <a:r>
              <a:rPr lang="ar-IQ" dirty="0" smtClean="0"/>
              <a:t>نشأت الكثير من الأعمال المتكررة التي لا تحتاج إلى مهارة بسبب نظام المصنع الكبير.</a:t>
            </a:r>
          </a:p>
          <a:p>
            <a:pPr algn="just"/>
            <a:r>
              <a:rPr lang="ar-IQ" dirty="0" smtClean="0"/>
              <a:t>المرحلة الثانية: ظهور حركة الإدارة العلمية: من التطورات التي ساهمت في ظهور أهمية إدارة الموارد البشرية انتشار حركة الإدارة العلمية بقيادة (تايلور) الذي توصل إلى الأسس الأربعة للإدارة وهي:</a:t>
            </a:r>
          </a:p>
          <a:p>
            <a:endParaRPr lang="ar-IQ" dirty="0"/>
          </a:p>
        </p:txBody>
      </p:sp>
    </p:spTree>
    <p:extLst>
      <p:ext uri="{BB962C8B-B14F-4D97-AF65-F5344CB8AC3E}">
        <p14:creationId xmlns:p14="http://schemas.microsoft.com/office/powerpoint/2010/main" val="17029324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lnSpcReduction="10000"/>
          </a:bodyPr>
          <a:lstStyle/>
          <a:p>
            <a:pPr algn="just"/>
            <a:r>
              <a:rPr lang="ar-IQ" dirty="0" smtClean="0"/>
              <a:t>تطوير حقيقي في الإدارة: ويقصد (تايلور) بذلك استبدال الطريقة التجريبية أو طريقة الخطأ والصواب في الإدارة بالطريقة العلمية التي تعتمد على الأسس المنطقية، والملاحظة المنظمة، وتقسيم أوجه النشاط المرتبطة بالوظيفة، ثم تبسيط واختصار الأعمال المطلوبة، اعتمادا على المواد والمعدات المستخدمة.</a:t>
            </a:r>
          </a:p>
          <a:p>
            <a:pPr algn="just"/>
            <a:r>
              <a:rPr lang="ar-IQ" dirty="0" smtClean="0"/>
              <a:t>الاختيار العلمي للعاملين: ويعده (تايلور) الأساس في نجاح إدارة الموارد البشرية، فبعد أن نتأكد من قدراتهم ومهاراتهم اللازمة لتحمل عبء الوظيفة يتم اختيارهم.</a:t>
            </a:r>
          </a:p>
          <a:p>
            <a:endParaRPr lang="ar-IQ" dirty="0"/>
          </a:p>
        </p:txBody>
      </p:sp>
    </p:spTree>
    <p:extLst>
      <p:ext uri="{BB962C8B-B14F-4D97-AF65-F5344CB8AC3E}">
        <p14:creationId xmlns:p14="http://schemas.microsoft.com/office/powerpoint/2010/main" val="41312920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lnSpcReduction="10000"/>
          </a:bodyPr>
          <a:lstStyle/>
          <a:p>
            <a:pPr algn="just"/>
            <a:r>
              <a:rPr lang="ar-IQ" dirty="0" smtClean="0"/>
              <a:t>الاهتمام بتنمية وتطوير الموارد البشرية وتعليمهم: إذ يؤكد (تايلور) أن العامل لن ينتج بالطاقة المطلوبة منه إلا بعد أن يكون لديه استعداد للعمل، وتدريب مناسب على العمل، وهو أمر جوهري للوصول إلى المستوى المطلوب من العمل.</a:t>
            </a:r>
          </a:p>
          <a:p>
            <a:pPr algn="just"/>
            <a:r>
              <a:rPr lang="ar-IQ" dirty="0" smtClean="0"/>
              <a:t>4- التعاون الحقيقي بين الإدارة والموارد البشرية: يؤكد (تايلور) أنه بالإمكان التوفيق بين رغبة العامل في زيادة أجره وبين رغبة صاحب العمل في تخفيض تكلفة العمل، وذلك بزيادة إنتاجية العامل بأن يشارك في الدخل الزائد لارتفاع معدل إنتاجيته.</a:t>
            </a:r>
          </a:p>
          <a:p>
            <a:endParaRPr lang="ar-IQ" dirty="0"/>
          </a:p>
        </p:txBody>
      </p:sp>
    </p:spTree>
    <p:extLst>
      <p:ext uri="{BB962C8B-B14F-4D97-AF65-F5344CB8AC3E}">
        <p14:creationId xmlns:p14="http://schemas.microsoft.com/office/powerpoint/2010/main" val="20755927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algn="just"/>
            <a:r>
              <a:rPr lang="ar-IQ" dirty="0" smtClean="0"/>
              <a:t>المرحلة الثالثة: نمو المنظمات العمالية: في بداية القرن العشرين نمت وقويت المنظمات العمالية في الدول، خاصة في المواصلات والمواد الثقيلة، وحاولت النقابات العمالية زيادة أجور العمال وخفض ساعات العمل، وظهور حركة الإدارة العلمية (التي حاولت استغلال العامل لمصلحة رب العمل) ساعد في ظهور النقابات العمالية.</a:t>
            </a:r>
            <a:endParaRPr lang="ar-IQ" dirty="0"/>
          </a:p>
        </p:txBody>
      </p:sp>
    </p:spTree>
    <p:extLst>
      <p:ext uri="{BB962C8B-B14F-4D97-AF65-F5344CB8AC3E}">
        <p14:creationId xmlns:p14="http://schemas.microsoft.com/office/powerpoint/2010/main" val="1704893884"/>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134</TotalTime>
  <Words>1062</Words>
  <Application>Microsoft Office PowerPoint</Application>
  <PresentationFormat>عرض على الشاشة (3:4)‏</PresentationFormat>
  <Paragraphs>36</Paragraphs>
  <Slides>19</Slides>
  <Notes>0</Notes>
  <HiddenSlides>0</HiddenSlides>
  <MMClips>0</MMClips>
  <ScaleCrop>false</ScaleCrop>
  <HeadingPairs>
    <vt:vector size="4" baseType="variant">
      <vt:variant>
        <vt:lpstr>نسق</vt:lpstr>
      </vt:variant>
      <vt:variant>
        <vt:i4>1</vt:i4>
      </vt:variant>
      <vt:variant>
        <vt:lpstr>عناوين الشرائح</vt:lpstr>
      </vt:variant>
      <vt:variant>
        <vt:i4>19</vt:i4>
      </vt:variant>
    </vt:vector>
  </HeadingPairs>
  <TitlesOfParts>
    <vt:vector size="20" baseType="lpstr">
      <vt:lpstr>نسق Office</vt:lpstr>
      <vt:lpstr>م 1 / إدارة الموارد البشرية </vt:lpstr>
      <vt:lpstr> إدارة الموارد البشرية والمصطلحات البديلة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مادة إدارة الموارد البشرية لطلبة المرحلة الثانية - قسم الإدارة العامة </dc:title>
  <dc:creator>mhamed</dc:creator>
  <cp:lastModifiedBy>mhamed</cp:lastModifiedBy>
  <cp:revision>83</cp:revision>
  <dcterms:created xsi:type="dcterms:W3CDTF">2018-09-05T12:40:29Z</dcterms:created>
  <dcterms:modified xsi:type="dcterms:W3CDTF">2019-12-27T11:15:55Z</dcterms:modified>
</cp:coreProperties>
</file>