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6" r:id="rId2"/>
    <p:sldId id="262" r:id="rId3"/>
    <p:sldId id="263" r:id="rId4"/>
    <p:sldId id="264" r:id="rId5"/>
    <p:sldId id="265" r:id="rId6"/>
    <p:sldId id="266" r:id="rId7"/>
    <p:sldId id="267"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E57F5C1-8AD6-4BE9-B315-D7554C97E5A2}" type="datetimeFigureOut">
              <a:rPr lang="ar-IQ" smtClean="0"/>
              <a:t>27/04/1441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6B0B922-73CD-4672-849F-D435FF3CB889}" type="slidenum">
              <a:rPr lang="ar-IQ" smtClean="0"/>
              <a:t>‹#›</a:t>
            </a:fld>
            <a:endParaRPr lang="ar-IQ"/>
          </a:p>
        </p:txBody>
      </p:sp>
    </p:spTree>
    <p:extLst>
      <p:ext uri="{BB962C8B-B14F-4D97-AF65-F5344CB8AC3E}">
        <p14:creationId xmlns:p14="http://schemas.microsoft.com/office/powerpoint/2010/main" val="27109436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56B0B922-73CD-4672-849F-D435FF3CB889}" type="slidenum">
              <a:rPr lang="ar-IQ" smtClean="0"/>
              <a:t>1</a:t>
            </a:fld>
            <a:endParaRPr lang="ar-IQ"/>
          </a:p>
        </p:txBody>
      </p:sp>
    </p:spTree>
    <p:extLst>
      <p:ext uri="{BB962C8B-B14F-4D97-AF65-F5344CB8AC3E}">
        <p14:creationId xmlns:p14="http://schemas.microsoft.com/office/powerpoint/2010/main" val="4068097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56B0B922-73CD-4672-849F-D435FF3CB889}" type="slidenum">
              <a:rPr lang="ar-IQ" smtClean="0"/>
              <a:t>2</a:t>
            </a:fld>
            <a:endParaRPr lang="ar-IQ"/>
          </a:p>
        </p:txBody>
      </p:sp>
    </p:spTree>
    <p:extLst>
      <p:ext uri="{BB962C8B-B14F-4D97-AF65-F5344CB8AC3E}">
        <p14:creationId xmlns:p14="http://schemas.microsoft.com/office/powerpoint/2010/main" val="2336034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27/04/1441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27/04/1441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27/04/1441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3105835"/>
            <a:ext cx="6840760" cy="1077218"/>
          </a:xfrm>
          <a:prstGeom prst="rect">
            <a:avLst/>
          </a:prstGeom>
        </p:spPr>
        <p:txBody>
          <a:bodyPr wrap="square">
            <a:spAutoFit/>
          </a:bodyPr>
          <a:lstStyle/>
          <a:p>
            <a:r>
              <a:rPr lang="ar-IQ" sz="3200" b="1" dirty="0"/>
              <a:t>محاضرات مادة السياسات العامة المرحلة الرابعة </a:t>
            </a:r>
          </a:p>
          <a:p>
            <a:pPr algn="ctr"/>
            <a:r>
              <a:rPr lang="ar-IQ" sz="3200" b="1" dirty="0"/>
              <a:t>م.د كريم صيهود كرم </a:t>
            </a:r>
          </a:p>
        </p:txBody>
      </p:sp>
    </p:spTree>
    <p:extLst>
      <p:ext uri="{BB962C8B-B14F-4D97-AF65-F5344CB8AC3E}">
        <p14:creationId xmlns:p14="http://schemas.microsoft.com/office/powerpoint/2010/main" val="85227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3244334"/>
            <a:ext cx="6912768" cy="2123658"/>
          </a:xfrm>
          <a:prstGeom prst="rect">
            <a:avLst/>
          </a:prstGeom>
        </p:spPr>
        <p:txBody>
          <a:bodyPr wrap="square">
            <a:spAutoFit/>
          </a:bodyPr>
          <a:lstStyle/>
          <a:p>
            <a:r>
              <a:rPr lang="ar-IQ" sz="6600" b="1" dirty="0"/>
              <a:t>المحاضرة الثانية </a:t>
            </a:r>
            <a:r>
              <a:rPr lang="ar-IQ" sz="6600" b="1" dirty="0" smtClean="0"/>
              <a:t>مفهوم السياسات العامة </a:t>
            </a:r>
            <a:endParaRPr lang="ar-IQ" sz="6600" b="1" dirty="0"/>
          </a:p>
        </p:txBody>
      </p:sp>
    </p:spTree>
    <p:extLst>
      <p:ext uri="{BB962C8B-B14F-4D97-AF65-F5344CB8AC3E}">
        <p14:creationId xmlns:p14="http://schemas.microsoft.com/office/powerpoint/2010/main" val="1219471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612845"/>
            <a:ext cx="7344816" cy="4708981"/>
          </a:xfrm>
          <a:prstGeom prst="rect">
            <a:avLst/>
          </a:prstGeom>
        </p:spPr>
        <p:txBody>
          <a:bodyPr wrap="square">
            <a:spAutoFit/>
          </a:bodyPr>
          <a:lstStyle/>
          <a:p>
            <a:r>
              <a:rPr lang="ar-IQ" dirty="0"/>
              <a:t>- </a:t>
            </a:r>
            <a:r>
              <a:rPr lang="ar-IQ" sz="2000" b="1" dirty="0"/>
              <a:t>مفهوم السياسة العامة من منظور ممارسة القوة(السلطة):</a:t>
            </a:r>
          </a:p>
          <a:p>
            <a:r>
              <a:rPr lang="ar-IQ" sz="2000" b="1" dirty="0"/>
              <a:t> في البداية لا بد من الإشارة إلى معنى القوة التي تعبر بصفة عامة عن "قدرة شخص أو مجموعة أو حكومة ما على القيام بعمل يؤثر في شخص أو مجموعة من الأحداث تغير في السلوك المحتمل القيام به إزاء عمل مستقبلي محدد".وتكون القوة نتيجة إمتلاك مصدر أو مصادر القوة المعروفة مثل الإكراه , المال , الخبرة , المنصب , الشخصية ....الخ ,وعليه فان أصحاب هذا الاتجاه يرون أن نتائج أي مجتمع سياسي ما هو إلا تعبير عن البيئة التي يعيش فيها هذا المجتمع من محصلة أنماط النفوذ،أو أن التركيز الأكبر على عملية القوة السياسية وكيفية ممارسة النفوذ لتحقيق السياسات العامة والوسائل التي بها تم ذلك .</a:t>
            </a:r>
          </a:p>
          <a:p>
            <a:r>
              <a:rPr lang="ar-IQ" sz="2000" b="1" dirty="0"/>
              <a:t>إن القوة كقيمة في حد ذاتها ينظر إليها علماء الإجتماع السياسي على أنها سبب النشاطات الاجتماعية للتنظيم،ويعني أن القوة هي سبب ونتيجة في آن واحد لقيام التنظيم الإجتماعي , ومن ناحية ثانية فان القوة كظاهرة أو كعملية لا يمكن أن تظهر إلا إذا بدأ الأفراد في الدخول في التفاعل وعلاقات مع بعضهم كمصلحة للتنظيم , كما يرى إتجاه ثالث أن القوة مجرد وسيلة لتحقيق الأهداف والمصالح والأغراض القومية كالأمن والإستقرار والرخاء...الخ </a:t>
            </a:r>
          </a:p>
        </p:txBody>
      </p:sp>
    </p:spTree>
    <p:extLst>
      <p:ext uri="{BB962C8B-B14F-4D97-AF65-F5344CB8AC3E}">
        <p14:creationId xmlns:p14="http://schemas.microsoft.com/office/powerpoint/2010/main" val="241252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620688"/>
            <a:ext cx="7200800" cy="3693319"/>
          </a:xfrm>
          <a:prstGeom prst="rect">
            <a:avLst/>
          </a:prstGeom>
        </p:spPr>
        <p:txBody>
          <a:bodyPr wrap="square">
            <a:spAutoFit/>
          </a:bodyPr>
          <a:lstStyle/>
          <a:p>
            <a:r>
              <a:rPr lang="ar-IQ" b="1" dirty="0"/>
              <a:t>أوستن ريني</a:t>
            </a:r>
            <a:r>
              <a:rPr lang="en-US" b="1" dirty="0"/>
              <a:t>A-RENNEY"</a:t>
            </a:r>
            <a:r>
              <a:rPr lang="ar-IQ" b="1" dirty="0"/>
              <a:t>بأنها:" علافة التبعية والطاعة من جانب والسلطة والسيطرة من جانب أخر". أما " مارشال </a:t>
            </a:r>
            <a:r>
              <a:rPr lang="en-US" b="1" dirty="0"/>
              <a:t>C.MARCHEL" </a:t>
            </a:r>
            <a:r>
              <a:rPr lang="ar-IQ" b="1" dirty="0"/>
              <a:t>فوصفها بأنها أمكانية التوصل إلى الغايات المطلوبة". </a:t>
            </a:r>
          </a:p>
          <a:p>
            <a:r>
              <a:rPr lang="ar-IQ" b="1" dirty="0"/>
              <a:t>كما عرفها البعض من باب التأثير على الآخرين حيث يعرف"ماكس فيبر </a:t>
            </a:r>
            <a:r>
              <a:rPr lang="en-US" b="1" dirty="0"/>
              <a:t>M.WEEBER" </a:t>
            </a:r>
            <a:r>
              <a:rPr lang="ar-IQ" b="1" dirty="0"/>
              <a:t>القوة بأنها:"إحتمال قيام شخص ما في علاقة اجتماعية بتنفيذ رغباته رغم مقاومة الآخرين بغض النظر عن الأساس الذي يقوم عليه هذا الاحتمال" .ومن بين التعريفات التي سارت على مدى هذا التعريف ما قدمه"دال </a:t>
            </a:r>
            <a:r>
              <a:rPr lang="en-US" b="1" dirty="0"/>
              <a:t>DEHL"</a:t>
            </a:r>
            <a:r>
              <a:rPr lang="ar-IQ" b="1" dirty="0"/>
              <a:t>حيث يقول: "القدرة على جعل شخص أخر يقوم بعمل لم يكن يقوم به بغير ذلك</a:t>
            </a:r>
            <a:r>
              <a:rPr lang="ar-IQ" b="1" dirty="0" smtClean="0"/>
              <a:t>"</a:t>
            </a:r>
            <a:endParaRPr lang="ar-IQ" b="1" dirty="0"/>
          </a:p>
          <a:p>
            <a:r>
              <a:rPr lang="ar-IQ" b="1" dirty="0"/>
              <a:t>وهناك تعريف للقوة من زاوية القدرة على التأثير في صنع القرار في المجتمع، حيث إتجه كل مـن"هارولد لاسويل </a:t>
            </a:r>
            <a:r>
              <a:rPr lang="en-US" b="1" dirty="0"/>
              <a:t>H.LASWEL" </a:t>
            </a:r>
            <a:r>
              <a:rPr lang="ar-IQ" b="1" dirty="0"/>
              <a:t>و"أبرهام كابلان </a:t>
            </a:r>
            <a:r>
              <a:rPr lang="en-US" b="1" dirty="0"/>
              <a:t>A-KAPLAN" </a:t>
            </a:r>
            <a:r>
              <a:rPr lang="ar-IQ" b="1" dirty="0"/>
              <a:t>إتجاها أخر في تعريف القوة , فهي تعني:"المشاركة في صنع القرارات المهمة في المجتمع والقرار بصفة عامة هو الإختيار الواعي بين البدائل بعد دراسة الموقف من أجل تحقيق هدف معين , هذا التعريف يؤكد على أنه من الصعب تحديد المراكز الفعالة أو مواطن القوة في إتخاذ </a:t>
            </a:r>
            <a:r>
              <a:rPr lang="ar-IQ" b="1" dirty="0" smtClean="0"/>
              <a:t>القرار</a:t>
            </a:r>
            <a:endParaRPr lang="ar-IQ" b="1" dirty="0"/>
          </a:p>
        </p:txBody>
      </p:sp>
    </p:spTree>
    <p:extLst>
      <p:ext uri="{BB962C8B-B14F-4D97-AF65-F5344CB8AC3E}">
        <p14:creationId xmlns:p14="http://schemas.microsoft.com/office/powerpoint/2010/main" val="185314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97346"/>
            <a:ext cx="6264696" cy="5078313"/>
          </a:xfrm>
          <a:prstGeom prst="rect">
            <a:avLst/>
          </a:prstGeom>
        </p:spPr>
        <p:txBody>
          <a:bodyPr wrap="square">
            <a:spAutoFit/>
          </a:bodyPr>
          <a:lstStyle/>
          <a:p>
            <a:r>
              <a:rPr lang="ar-IQ" b="1" dirty="0"/>
              <a:t>وإنطلاقا من مفهوم القوة عرف"هارولد لاسويل </a:t>
            </a:r>
            <a:r>
              <a:rPr lang="en-US" b="1" dirty="0"/>
              <a:t>H-LASWELL" </a:t>
            </a:r>
            <a:r>
              <a:rPr lang="ar-IQ" b="1" dirty="0"/>
              <a:t>السياسة العامة بأنها:" من يحوز على ماذا ؟ ومتى ؟ وكيف ؟ من خلال نشاطات تتعلق بتوزيع الموارد والمكاسب والقيم والمزايا وتقاسم الوظائف والمكانة الإجتماعية , بفعل ممارسة القوة أوالنفوذ , والتأثير بين أفراد المجتمع من قبل المستحوذين على مصادر القوة</a:t>
            </a:r>
            <a:r>
              <a:rPr lang="ar-IQ" b="1" dirty="0" smtClean="0"/>
              <a:t>"</a:t>
            </a:r>
            <a:endParaRPr lang="ar-IQ" b="1" dirty="0"/>
          </a:p>
          <a:p>
            <a:r>
              <a:rPr lang="ar-IQ" b="1" dirty="0"/>
              <a:t>كما توسع في بسط ذلك المنطلق كل من"مارك ليندنبيرك .</a:t>
            </a:r>
            <a:r>
              <a:rPr lang="en-US" b="1" dirty="0"/>
              <a:t>M-LINDENBING "</a:t>
            </a:r>
            <a:r>
              <a:rPr lang="ar-IQ" b="1" dirty="0"/>
              <a:t>و"بنيامين كروسبي </a:t>
            </a:r>
            <a:r>
              <a:rPr lang="en-US" b="1" dirty="0"/>
              <a:t>B-CROSBY", </a:t>
            </a:r>
            <a:r>
              <a:rPr lang="ar-IQ" b="1" dirty="0"/>
              <a:t>حين عرفا السياسة العامة من منطلق برغماتي عملي يخضع لعمليات الأخذ والجذب والمساومة من أنها:"عملية نظامية تحظى بميزات ديناميكية متحركة للمبادلة والمساومة،وللتعبير عمن يحوز على ماذا؟ ومتى ؟ وكيف ؟ كما عن ماذا أريد ؟ ومن يملكه ؟ وكيف يمكن أن أحصل عليه </a:t>
            </a:r>
          </a:p>
          <a:p>
            <a:r>
              <a:rPr lang="ar-IQ" b="1" dirty="0"/>
              <a:t>إن منظور القوة يعكس إمكانية الصفوة "</a:t>
            </a:r>
            <a:r>
              <a:rPr lang="en-US" b="1" dirty="0"/>
              <a:t>ELITE"</a:t>
            </a:r>
            <a:r>
              <a:rPr lang="ar-IQ" b="1" dirty="0"/>
              <a:t>في حصولها على القيم"</a:t>
            </a:r>
            <a:r>
              <a:rPr lang="en-US" b="1" dirty="0"/>
              <a:t>VALUES"</a:t>
            </a:r>
            <a:r>
              <a:rPr lang="ar-IQ" b="1" dirty="0"/>
              <a:t>العامة عبر التأثير"</a:t>
            </a:r>
            <a:r>
              <a:rPr lang="en-US" b="1" dirty="0"/>
              <a:t>INFLUENCE"</a:t>
            </a:r>
            <a:r>
              <a:rPr lang="ar-IQ" b="1" dirty="0"/>
              <a:t>على قوة الآخرين في المجتمع , وأن السياسة العامة يمكن لها أن تكون إنعكاسات لوجهة نظر أو إرادة أصحاب النفوذ والقوة , الذين يسيطرون على محاور التنظيم السياسي ونشاطات مؤسساته المختلفة .</a:t>
            </a:r>
          </a:p>
          <a:p>
            <a:r>
              <a:rPr lang="ar-IQ" b="1" dirty="0"/>
              <a:t>غير أن هذا المنظور لقي إنتقادات لاذعة من لدن الكثير من المفكرين الذين لا يؤمنون بأن القوة وحدها قادرة على تفسير كل العلاقات والتفاعلات والنشاطات التي تدور في فلك السياسة العامة </a:t>
            </a:r>
          </a:p>
        </p:txBody>
      </p:sp>
    </p:spTree>
    <p:extLst>
      <p:ext uri="{BB962C8B-B14F-4D97-AF65-F5344CB8AC3E}">
        <p14:creationId xmlns:p14="http://schemas.microsoft.com/office/powerpoint/2010/main" val="2648193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751344"/>
            <a:ext cx="6912768" cy="3693319"/>
          </a:xfrm>
          <a:prstGeom prst="rect">
            <a:avLst/>
          </a:prstGeom>
        </p:spPr>
        <p:txBody>
          <a:bodyPr wrap="square">
            <a:spAutoFit/>
          </a:bodyPr>
          <a:lstStyle/>
          <a:p>
            <a:r>
              <a:rPr lang="ar-IQ" dirty="0"/>
              <a:t>- </a:t>
            </a:r>
            <a:r>
              <a:rPr lang="ar-IQ" b="1" dirty="0"/>
              <a:t>مفهوم السياسة العامة من منظور أداء النظام:</a:t>
            </a:r>
          </a:p>
          <a:p>
            <a:r>
              <a:rPr lang="ar-IQ" b="1" dirty="0"/>
              <a:t>لقد وصف العديد من علماء السياسة النظام بشك عام وذلك بإعتباره مجموعة من الأجزاء تشكل فيما بينها نسقا من العلاقة المتبادلة في إطار تلك الوحدة الكلية, ومن هذه الزاوية يولي"ديفد استون </a:t>
            </a:r>
            <a:r>
              <a:rPr lang="en-US" b="1" dirty="0"/>
              <a:t>D.EASTTON" </a:t>
            </a:r>
            <a:r>
              <a:rPr lang="ar-IQ" b="1" dirty="0"/>
              <a:t>إهتماما بالسياسة العامة، أى من وجهة تحليل النظام كنتيجة ومحصلة في حياة المجتمع من منطلق تفاعلها الصحيح مع البيئة الشاملة التي تشكل فيها المؤسسات والمرتكزات والسلوكيات والعلاقات أصولا للظاهرة السياسية التي يتعامل معها النظام السياسي، وعليه فهو يعرفها:" توزيع القيم في المجتمع بطريقة سلطوية آمرة, من خلال القرارات والأنشطة الإلزامية الموزعة لتلك القيم في إطار عملية تفاعلية بين المدخلات والمخرجات والتغذية العكسية</a:t>
            </a:r>
            <a:r>
              <a:rPr lang="ar-IQ" b="1" dirty="0" smtClean="0"/>
              <a:t>" </a:t>
            </a:r>
            <a:r>
              <a:rPr lang="ar-IQ" b="1" dirty="0"/>
              <a:t>فهذا التعريف يعطينا صورة عن بيئة السياسة العامة أي علاقتها بالنظام السياسي وكل ما قد يحدث من تفاعلات وعلاقات وصراعات ومساومات كما ينظر للسياسة كنسق يتفاعل مع باقي الأنساق الأخرى أخذا وعطاء .</a:t>
            </a:r>
          </a:p>
          <a:p>
            <a:r>
              <a:rPr lang="ar-IQ" b="1" dirty="0"/>
              <a:t>كما يرى أيضا"جابرييل ألموند</a:t>
            </a:r>
            <a:r>
              <a:rPr lang="en-US" b="1" dirty="0"/>
              <a:t>G.ALMEND"</a:t>
            </a:r>
            <a:r>
              <a:rPr lang="ar-IQ" b="1" dirty="0"/>
              <a:t>بأن السياسة العامة تمثل:"محصلة عملية منتظمة عن تفاعل المدخلات ( مطالب + دعم مع المخرجات ( قرارات وسياسات... )</a:t>
            </a:r>
          </a:p>
        </p:txBody>
      </p:sp>
    </p:spTree>
    <p:extLst>
      <p:ext uri="{BB962C8B-B14F-4D97-AF65-F5344CB8AC3E}">
        <p14:creationId xmlns:p14="http://schemas.microsoft.com/office/powerpoint/2010/main" val="2858846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335846"/>
            <a:ext cx="6696744" cy="4524315"/>
          </a:xfrm>
          <a:prstGeom prst="rect">
            <a:avLst/>
          </a:prstGeom>
        </p:spPr>
        <p:txBody>
          <a:bodyPr wrap="square">
            <a:spAutoFit/>
          </a:bodyPr>
          <a:lstStyle/>
          <a:p>
            <a:r>
              <a:rPr lang="ar-IQ" b="1" dirty="0"/>
              <a:t>هذا التعبير صادق عن الأثر البيئي في توجيه المسؤولين عند بناء أي سياسة في شتى المجالات, أما في العصر الحديث فنجد"جون قاوس"من الأوائل الذين إهتموا بإبراز الجانب البيئي وأهميته, وبجانبها دراسات"فريد ريجز </a:t>
            </a:r>
            <a:r>
              <a:rPr lang="en-US" b="1" dirty="0"/>
              <a:t>FREED.R" </a:t>
            </a:r>
            <a:r>
              <a:rPr lang="ar-IQ" b="1" dirty="0"/>
              <a:t>في التركيز عن الجوانب الاقتصادية والاجتماعية والمتغير الثقافي , وهناك عدة دراسات أخرى تنوه إلى ضرورة التأقلم والتكيف مع المتغيرات البيئية من قبل واضعي السياسة العامة والتي تؤدي إلى سلسلة من ردود الأفعال التي تؤثر على كل جانب من جوانب العمل داخل النظام السياسي .ويقول في هذا الشأن"عبد الكريم درويش- والدكتورة ليلى تكلا"في مؤلفهما المشترك"أصول الإدارة العامة":"....إننا لا يمكن أن نفترض أن الجهاز الحكومي في مجتمع ما يستطيع أن ينجو من إعتبارات الزمان والمكان الجغرافي والسكان , أو بأنه يمكن بشكل أخر أن يبدو مستقلا أو منعزلا عن تأثير الحضارة أو السياسة أو التنظيم الإجتماعي والإقتصادي الذي نما فيه , بل يمكن أن نرى الوجه الحقيقي للإدارة الحكومية في أي مجتمع دون خداع أو سوء فهم ... فبيئة الإدارة ما هي في الواقع إلا امتداد للبيئة الإجتماعية الأخرى السائد بمافيها من عوامل القوة والضعف , الكفاية وعدم الكفاية العزيمة والتوكل , الصلاحية والفساد , النزعة للسيطرة , والاتجاه نحو الديمقراطية أو الميل للتمسك بالنظام أو الخروج عليه ، أو إحترام المواعيد وتقدير أهمية الوقت أو التفريط </a:t>
            </a:r>
          </a:p>
        </p:txBody>
      </p:sp>
    </p:spTree>
    <p:extLst>
      <p:ext uri="{BB962C8B-B14F-4D97-AF65-F5344CB8AC3E}">
        <p14:creationId xmlns:p14="http://schemas.microsoft.com/office/powerpoint/2010/main" val="377136853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950</Words>
  <Application>Microsoft Office PowerPoint</Application>
  <PresentationFormat>عرض على الشاشة (3:4)‏</PresentationFormat>
  <Paragraphs>19</Paragraphs>
  <Slides>7</Slides>
  <Notes>2</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zero one</dc:creator>
  <cp:lastModifiedBy>zero one</cp:lastModifiedBy>
  <cp:revision>7</cp:revision>
  <dcterms:created xsi:type="dcterms:W3CDTF">2019-12-21T15:19:11Z</dcterms:created>
  <dcterms:modified xsi:type="dcterms:W3CDTF">2019-12-24T13:13:58Z</dcterms:modified>
</cp:coreProperties>
</file>