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2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41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203D04-8175-4FD8-BF07-9BBE8934D7B5}" type="doc">
      <dgm:prSet loTypeId="urn:microsoft.com/office/officeart/2005/8/layout/hList6" loCatId="list" qsTypeId="urn:microsoft.com/office/officeart/2005/8/quickstyle/simple1" qsCatId="simple" csTypeId="urn:microsoft.com/office/officeart/2005/8/colors/accent0_3" csCatId="mainScheme" phldr="1"/>
      <dgm:spPr/>
      <dgm:t>
        <a:bodyPr/>
        <a:lstStyle/>
        <a:p>
          <a:pPr rtl="1"/>
          <a:endParaRPr lang="ar-IQ"/>
        </a:p>
      </dgm:t>
    </dgm:pt>
    <dgm:pt modelId="{B9C93658-F275-4964-810B-DE42DCF08F58}">
      <dgm:prSet phldrT="[نص]"/>
      <dgm:spPr/>
      <dgm:t>
        <a:bodyPr/>
        <a:lstStyle/>
        <a:p>
          <a:pPr rtl="1"/>
          <a:r>
            <a:rPr lang="ar-IQ" b="1" dirty="0" smtClean="0"/>
            <a:t>اهداف الموازنة العامة </a:t>
          </a:r>
          <a:endParaRPr lang="ar-IQ" dirty="0"/>
        </a:p>
      </dgm:t>
    </dgm:pt>
    <dgm:pt modelId="{28CB4ECA-6B70-4A71-9ACD-52233932EA98}" type="parTrans" cxnId="{884EF733-F94E-4894-B69C-C5AC5B853384}">
      <dgm:prSet/>
      <dgm:spPr/>
      <dgm:t>
        <a:bodyPr/>
        <a:lstStyle/>
        <a:p>
          <a:pPr rtl="1"/>
          <a:endParaRPr lang="ar-IQ"/>
        </a:p>
      </dgm:t>
    </dgm:pt>
    <dgm:pt modelId="{B36351C5-4D91-4B84-98C5-AFCBC143E3CB}" type="sibTrans" cxnId="{884EF733-F94E-4894-B69C-C5AC5B853384}">
      <dgm:prSet/>
      <dgm:spPr/>
      <dgm:t>
        <a:bodyPr/>
        <a:lstStyle/>
        <a:p>
          <a:pPr rtl="1"/>
          <a:endParaRPr lang="ar-IQ"/>
        </a:p>
      </dgm:t>
    </dgm:pt>
    <dgm:pt modelId="{DADFA0ED-EA10-4DF7-BF0C-142D82591EA6}">
      <dgm:prSet custT="1"/>
      <dgm:spPr/>
      <dgm:t>
        <a:bodyPr/>
        <a:lstStyle/>
        <a:p>
          <a:pPr rtl="1"/>
          <a:r>
            <a:rPr lang="ar-IQ" sz="2000" b="1" dirty="0" smtClean="0"/>
            <a:t>أ- تقدير النفقات والايرادات : تقوم السلطة التنفيذية بتقدير ارقام تمثل مبالغ النفقات العامة , وارقام تمثل مبالغ الايرادات العامة لفترة زمنية قادمة تقدر بسنة .</a:t>
          </a:r>
          <a:endParaRPr lang="en-US" sz="2000" dirty="0"/>
        </a:p>
      </dgm:t>
    </dgm:pt>
    <dgm:pt modelId="{B6F0D2FA-96E2-4B61-A062-A321F7365381}" type="parTrans" cxnId="{151A9BD8-5F99-4B96-B98F-45E352229B1D}">
      <dgm:prSet/>
      <dgm:spPr/>
      <dgm:t>
        <a:bodyPr/>
        <a:lstStyle/>
        <a:p>
          <a:pPr rtl="1"/>
          <a:endParaRPr lang="ar-IQ"/>
        </a:p>
      </dgm:t>
    </dgm:pt>
    <dgm:pt modelId="{8C112FC8-EBFE-42CA-94AD-F3F6BA86D810}" type="sibTrans" cxnId="{151A9BD8-5F99-4B96-B98F-45E352229B1D}">
      <dgm:prSet/>
      <dgm:spPr/>
      <dgm:t>
        <a:bodyPr/>
        <a:lstStyle/>
        <a:p>
          <a:pPr rtl="1"/>
          <a:endParaRPr lang="ar-IQ"/>
        </a:p>
      </dgm:t>
    </dgm:pt>
    <dgm:pt modelId="{9A14F1CE-64CB-4B04-8903-116E928DDFDD}">
      <dgm:prSet/>
      <dgm:spPr/>
      <dgm:t>
        <a:bodyPr/>
        <a:lstStyle/>
        <a:p>
          <a:pPr rtl="1"/>
          <a:r>
            <a:rPr lang="ar-IQ" b="1" dirty="0" smtClean="0"/>
            <a:t>اجازة السلطة التشريعية او المخولة بالتشريع </a:t>
          </a:r>
          <a:endParaRPr lang="en-US" dirty="0"/>
        </a:p>
      </dgm:t>
    </dgm:pt>
    <dgm:pt modelId="{3223FF53-23E6-4213-B656-4D7E60D87751}" type="parTrans" cxnId="{EFCDE1F9-8383-4B2E-8159-A72504CB751B}">
      <dgm:prSet/>
      <dgm:spPr/>
      <dgm:t>
        <a:bodyPr/>
        <a:lstStyle/>
        <a:p>
          <a:pPr rtl="1"/>
          <a:endParaRPr lang="ar-IQ"/>
        </a:p>
      </dgm:t>
    </dgm:pt>
    <dgm:pt modelId="{54CC0F8D-AFC9-45A2-BA88-64294FFA426B}" type="sibTrans" cxnId="{EFCDE1F9-8383-4B2E-8159-A72504CB751B}">
      <dgm:prSet/>
      <dgm:spPr/>
      <dgm:t>
        <a:bodyPr/>
        <a:lstStyle/>
        <a:p>
          <a:pPr rtl="1"/>
          <a:endParaRPr lang="ar-IQ"/>
        </a:p>
      </dgm:t>
    </dgm:pt>
    <dgm:pt modelId="{89184C44-F00C-4090-B73F-FE7CE3CE020F}" type="pres">
      <dgm:prSet presAssocID="{F2203D04-8175-4FD8-BF07-9BBE8934D7B5}" presName="Name0" presStyleCnt="0">
        <dgm:presLayoutVars>
          <dgm:dir/>
          <dgm:resizeHandles val="exact"/>
        </dgm:presLayoutVars>
      </dgm:prSet>
      <dgm:spPr/>
      <dgm:t>
        <a:bodyPr/>
        <a:lstStyle/>
        <a:p>
          <a:pPr rtl="1"/>
          <a:endParaRPr lang="ar-IQ"/>
        </a:p>
      </dgm:t>
    </dgm:pt>
    <dgm:pt modelId="{1D5F463B-D807-4598-91B9-B982FC3CE109}" type="pres">
      <dgm:prSet presAssocID="{B9C93658-F275-4964-810B-DE42DCF08F58}" presName="node" presStyleLbl="node1" presStyleIdx="0" presStyleCnt="3">
        <dgm:presLayoutVars>
          <dgm:bulletEnabled val="1"/>
        </dgm:presLayoutVars>
      </dgm:prSet>
      <dgm:spPr/>
      <dgm:t>
        <a:bodyPr/>
        <a:lstStyle/>
        <a:p>
          <a:pPr rtl="1"/>
          <a:endParaRPr lang="ar-IQ"/>
        </a:p>
      </dgm:t>
    </dgm:pt>
    <dgm:pt modelId="{1B1881BF-3C68-41AA-87DA-71FEE4BBD8B1}" type="pres">
      <dgm:prSet presAssocID="{B36351C5-4D91-4B84-98C5-AFCBC143E3CB}" presName="sibTrans" presStyleCnt="0"/>
      <dgm:spPr/>
    </dgm:pt>
    <dgm:pt modelId="{EF867780-F6F8-411B-97EE-7362262392E5}" type="pres">
      <dgm:prSet presAssocID="{9A14F1CE-64CB-4B04-8903-116E928DDFDD}" presName="node" presStyleLbl="node1" presStyleIdx="1" presStyleCnt="3">
        <dgm:presLayoutVars>
          <dgm:bulletEnabled val="1"/>
        </dgm:presLayoutVars>
      </dgm:prSet>
      <dgm:spPr/>
      <dgm:t>
        <a:bodyPr/>
        <a:lstStyle/>
        <a:p>
          <a:pPr rtl="1"/>
          <a:endParaRPr lang="ar-IQ"/>
        </a:p>
      </dgm:t>
    </dgm:pt>
    <dgm:pt modelId="{926ACE81-1778-4B60-B811-DC9D2E00774E}" type="pres">
      <dgm:prSet presAssocID="{54CC0F8D-AFC9-45A2-BA88-64294FFA426B}" presName="sibTrans" presStyleCnt="0"/>
      <dgm:spPr/>
    </dgm:pt>
    <dgm:pt modelId="{52F06B73-6FDA-4FD8-93AB-06065EE1A160}" type="pres">
      <dgm:prSet presAssocID="{DADFA0ED-EA10-4DF7-BF0C-142D82591EA6}" presName="node" presStyleLbl="node1" presStyleIdx="2" presStyleCnt="3">
        <dgm:presLayoutVars>
          <dgm:bulletEnabled val="1"/>
        </dgm:presLayoutVars>
      </dgm:prSet>
      <dgm:spPr/>
      <dgm:t>
        <a:bodyPr/>
        <a:lstStyle/>
        <a:p>
          <a:pPr rtl="1"/>
          <a:endParaRPr lang="ar-IQ"/>
        </a:p>
      </dgm:t>
    </dgm:pt>
  </dgm:ptLst>
  <dgm:cxnLst>
    <dgm:cxn modelId="{884EF733-F94E-4894-B69C-C5AC5B853384}" srcId="{F2203D04-8175-4FD8-BF07-9BBE8934D7B5}" destId="{B9C93658-F275-4964-810B-DE42DCF08F58}" srcOrd="0" destOrd="0" parTransId="{28CB4ECA-6B70-4A71-9ACD-52233932EA98}" sibTransId="{B36351C5-4D91-4B84-98C5-AFCBC143E3CB}"/>
    <dgm:cxn modelId="{EFCDE1F9-8383-4B2E-8159-A72504CB751B}" srcId="{F2203D04-8175-4FD8-BF07-9BBE8934D7B5}" destId="{9A14F1CE-64CB-4B04-8903-116E928DDFDD}" srcOrd="1" destOrd="0" parTransId="{3223FF53-23E6-4213-B656-4D7E60D87751}" sibTransId="{54CC0F8D-AFC9-45A2-BA88-64294FFA426B}"/>
    <dgm:cxn modelId="{532E3946-DCB9-4F3C-A690-7D8B28888486}" type="presOf" srcId="{DADFA0ED-EA10-4DF7-BF0C-142D82591EA6}" destId="{52F06B73-6FDA-4FD8-93AB-06065EE1A160}" srcOrd="0" destOrd="0" presId="urn:microsoft.com/office/officeart/2005/8/layout/hList6"/>
    <dgm:cxn modelId="{151A9BD8-5F99-4B96-B98F-45E352229B1D}" srcId="{F2203D04-8175-4FD8-BF07-9BBE8934D7B5}" destId="{DADFA0ED-EA10-4DF7-BF0C-142D82591EA6}" srcOrd="2" destOrd="0" parTransId="{B6F0D2FA-96E2-4B61-A062-A321F7365381}" sibTransId="{8C112FC8-EBFE-42CA-94AD-F3F6BA86D810}"/>
    <dgm:cxn modelId="{BC9160DD-B7E3-41B6-A320-88E094BC51A7}" type="presOf" srcId="{B9C93658-F275-4964-810B-DE42DCF08F58}" destId="{1D5F463B-D807-4598-91B9-B982FC3CE109}" srcOrd="0" destOrd="0" presId="urn:microsoft.com/office/officeart/2005/8/layout/hList6"/>
    <dgm:cxn modelId="{C0B0B87F-9B58-4DFF-B8AD-2F1007988535}" type="presOf" srcId="{F2203D04-8175-4FD8-BF07-9BBE8934D7B5}" destId="{89184C44-F00C-4090-B73F-FE7CE3CE020F}" srcOrd="0" destOrd="0" presId="urn:microsoft.com/office/officeart/2005/8/layout/hList6"/>
    <dgm:cxn modelId="{57E2C986-C964-4845-85FA-57823522AF55}" type="presOf" srcId="{9A14F1CE-64CB-4B04-8903-116E928DDFDD}" destId="{EF867780-F6F8-411B-97EE-7362262392E5}" srcOrd="0" destOrd="0" presId="urn:microsoft.com/office/officeart/2005/8/layout/hList6"/>
    <dgm:cxn modelId="{48039C83-0807-4B5D-80FD-514DD55F5AAB}" type="presParOf" srcId="{89184C44-F00C-4090-B73F-FE7CE3CE020F}" destId="{1D5F463B-D807-4598-91B9-B982FC3CE109}" srcOrd="0" destOrd="0" presId="urn:microsoft.com/office/officeart/2005/8/layout/hList6"/>
    <dgm:cxn modelId="{33D6D8C9-101E-45CF-9F9E-9C3690770310}" type="presParOf" srcId="{89184C44-F00C-4090-B73F-FE7CE3CE020F}" destId="{1B1881BF-3C68-41AA-87DA-71FEE4BBD8B1}" srcOrd="1" destOrd="0" presId="urn:microsoft.com/office/officeart/2005/8/layout/hList6"/>
    <dgm:cxn modelId="{630AFC57-14FC-4E8B-AFAC-E330E00E3486}" type="presParOf" srcId="{89184C44-F00C-4090-B73F-FE7CE3CE020F}" destId="{EF867780-F6F8-411B-97EE-7362262392E5}" srcOrd="2" destOrd="0" presId="urn:microsoft.com/office/officeart/2005/8/layout/hList6"/>
    <dgm:cxn modelId="{9CAC23F9-14FB-4E7C-9A2F-2F7E5B1D36CA}" type="presParOf" srcId="{89184C44-F00C-4090-B73F-FE7CE3CE020F}" destId="{926ACE81-1778-4B60-B811-DC9D2E00774E}" srcOrd="3" destOrd="0" presId="urn:microsoft.com/office/officeart/2005/8/layout/hList6"/>
    <dgm:cxn modelId="{992C6988-09CE-49BD-BF5B-3A2FEC28C811}" type="presParOf" srcId="{89184C44-F00C-4090-B73F-FE7CE3CE020F}" destId="{52F06B73-6FDA-4FD8-93AB-06065EE1A160}" srcOrd="4" destOrd="0" presId="urn:microsoft.com/office/officeart/2005/8/layout/hList6"/>
  </dgm:cxnLst>
  <dgm:bg>
    <a:solidFill>
      <a:schemeClr val="accent3">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05C269-71C1-4F7D-BF91-66A22B026C69}"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IQ"/>
        </a:p>
      </dgm:t>
    </dgm:pt>
    <dgm:pt modelId="{B5DE6BAA-F474-49D8-B06A-AF1391B44F13}">
      <dgm:prSet custT="1"/>
      <dgm:spPr/>
      <dgm:t>
        <a:bodyPr/>
        <a:lstStyle/>
        <a:p>
          <a:pPr algn="r" rtl="1"/>
          <a:r>
            <a:rPr lang="ar-IQ" sz="2400" b="1" u="none" dirty="0" smtClean="0"/>
            <a:t>قاعدة سنوية الموازنة </a:t>
          </a:r>
          <a:endParaRPr lang="en-US" sz="2400" u="none" dirty="0"/>
        </a:p>
      </dgm:t>
    </dgm:pt>
    <dgm:pt modelId="{81555480-39B3-4B6C-8A93-540FD3951F8B}" type="parTrans" cxnId="{86AF3102-7025-4174-BA9F-012C1F083816}">
      <dgm:prSet/>
      <dgm:spPr/>
      <dgm:t>
        <a:bodyPr/>
        <a:lstStyle/>
        <a:p>
          <a:pPr rtl="1"/>
          <a:endParaRPr lang="ar-IQ"/>
        </a:p>
      </dgm:t>
    </dgm:pt>
    <dgm:pt modelId="{FC6B12F4-3A39-4EB0-A556-4C33833BFC94}" type="sibTrans" cxnId="{86AF3102-7025-4174-BA9F-012C1F083816}">
      <dgm:prSet/>
      <dgm:spPr/>
      <dgm:t>
        <a:bodyPr/>
        <a:lstStyle/>
        <a:p>
          <a:pPr rtl="1"/>
          <a:endParaRPr lang="ar-IQ"/>
        </a:p>
      </dgm:t>
    </dgm:pt>
    <dgm:pt modelId="{E6363968-BED2-4AF8-862A-394742BE6547}">
      <dgm:prSet custT="1"/>
      <dgm:spPr/>
      <dgm:t>
        <a:bodyPr/>
        <a:lstStyle/>
        <a:p>
          <a:pPr algn="r" rtl="1"/>
          <a:r>
            <a:rPr lang="ar-IQ" sz="2400" b="1" u="none" dirty="0" smtClean="0"/>
            <a:t>قاعدة وحدة الموازنة </a:t>
          </a:r>
          <a:endParaRPr lang="en-US" sz="2400" u="none" dirty="0"/>
        </a:p>
      </dgm:t>
    </dgm:pt>
    <dgm:pt modelId="{2257F74A-EF3A-44ED-90C7-121490BA26AC}" type="parTrans" cxnId="{EF068CAC-2E40-484D-AE23-CAA9B71E9D5E}">
      <dgm:prSet/>
      <dgm:spPr/>
      <dgm:t>
        <a:bodyPr/>
        <a:lstStyle/>
        <a:p>
          <a:pPr rtl="1"/>
          <a:endParaRPr lang="ar-IQ"/>
        </a:p>
      </dgm:t>
    </dgm:pt>
    <dgm:pt modelId="{E6A290E9-EBD9-4AED-A971-B55FAA28181F}" type="sibTrans" cxnId="{EF068CAC-2E40-484D-AE23-CAA9B71E9D5E}">
      <dgm:prSet/>
      <dgm:spPr/>
      <dgm:t>
        <a:bodyPr/>
        <a:lstStyle/>
        <a:p>
          <a:pPr rtl="1"/>
          <a:endParaRPr lang="ar-IQ"/>
        </a:p>
      </dgm:t>
    </dgm:pt>
    <dgm:pt modelId="{588B8841-1F11-41CF-8A44-7788114BBF10}">
      <dgm:prSet custT="1"/>
      <dgm:spPr/>
      <dgm:t>
        <a:bodyPr/>
        <a:lstStyle/>
        <a:p>
          <a:pPr algn="r" rtl="1"/>
          <a:r>
            <a:rPr lang="ar-IQ" sz="2000" b="1" u="none" dirty="0" smtClean="0"/>
            <a:t>قاعدة عمومية الموازنة </a:t>
          </a:r>
          <a:endParaRPr lang="en-US" sz="2000" u="none" dirty="0"/>
        </a:p>
      </dgm:t>
    </dgm:pt>
    <dgm:pt modelId="{7952FFFF-216B-4A1A-8C80-CD38034AA8A6}" type="parTrans" cxnId="{CC06DBBB-7814-4E90-B597-BC72F6BE0479}">
      <dgm:prSet/>
      <dgm:spPr/>
      <dgm:t>
        <a:bodyPr/>
        <a:lstStyle/>
        <a:p>
          <a:pPr rtl="1"/>
          <a:endParaRPr lang="ar-IQ"/>
        </a:p>
      </dgm:t>
    </dgm:pt>
    <dgm:pt modelId="{4646E125-4813-4553-A150-8A04F276A55E}" type="sibTrans" cxnId="{CC06DBBB-7814-4E90-B597-BC72F6BE0479}">
      <dgm:prSet/>
      <dgm:spPr/>
      <dgm:t>
        <a:bodyPr/>
        <a:lstStyle/>
        <a:p>
          <a:pPr rtl="1"/>
          <a:endParaRPr lang="ar-IQ"/>
        </a:p>
      </dgm:t>
    </dgm:pt>
    <dgm:pt modelId="{C337A775-3A74-47F7-AF92-8816499B887D}">
      <dgm:prSet/>
      <dgm:spPr/>
      <dgm:t>
        <a:bodyPr/>
        <a:lstStyle/>
        <a:p>
          <a:pPr algn="r" rtl="1"/>
          <a:endParaRPr lang="ar-IQ" dirty="0"/>
        </a:p>
      </dgm:t>
    </dgm:pt>
    <dgm:pt modelId="{02D26454-63C0-49C7-86BF-471E9676F7DA}" type="parTrans" cxnId="{E7316894-84BA-4DA1-B787-269BCDD94B42}">
      <dgm:prSet/>
      <dgm:spPr/>
      <dgm:t>
        <a:bodyPr/>
        <a:lstStyle/>
        <a:p>
          <a:pPr rtl="1"/>
          <a:endParaRPr lang="ar-IQ"/>
        </a:p>
      </dgm:t>
    </dgm:pt>
    <dgm:pt modelId="{AA87BA9D-616B-4FDD-A1AE-E88B0ED9161B}" type="sibTrans" cxnId="{E7316894-84BA-4DA1-B787-269BCDD94B42}">
      <dgm:prSet/>
      <dgm:spPr/>
      <dgm:t>
        <a:bodyPr/>
        <a:lstStyle/>
        <a:p>
          <a:pPr rtl="1"/>
          <a:endParaRPr lang="ar-IQ"/>
        </a:p>
      </dgm:t>
    </dgm:pt>
    <dgm:pt modelId="{0623BF0A-7F87-439F-A6E0-7C0A75BC1FDB}">
      <dgm:prSet/>
      <dgm:spPr/>
      <dgm:t>
        <a:bodyPr/>
        <a:lstStyle/>
        <a:p>
          <a:pPr algn="r" rtl="1"/>
          <a:endParaRPr lang="ar-IQ" dirty="0"/>
        </a:p>
      </dgm:t>
    </dgm:pt>
    <dgm:pt modelId="{0B8E8D85-203E-4EFC-B5EE-D08E2DE4AFCC}" type="parTrans" cxnId="{962C3495-7E3E-42C5-A72D-5F28E9CF748A}">
      <dgm:prSet/>
      <dgm:spPr/>
      <dgm:t>
        <a:bodyPr/>
        <a:lstStyle/>
        <a:p>
          <a:pPr rtl="1"/>
          <a:endParaRPr lang="ar-IQ"/>
        </a:p>
      </dgm:t>
    </dgm:pt>
    <dgm:pt modelId="{16F7E4D8-C65D-444C-A61A-514B3C6749ED}" type="sibTrans" cxnId="{962C3495-7E3E-42C5-A72D-5F28E9CF748A}">
      <dgm:prSet/>
      <dgm:spPr/>
      <dgm:t>
        <a:bodyPr/>
        <a:lstStyle/>
        <a:p>
          <a:pPr rtl="1"/>
          <a:endParaRPr lang="ar-IQ"/>
        </a:p>
      </dgm:t>
    </dgm:pt>
    <dgm:pt modelId="{A034DACE-A844-44BD-B9FE-C5172389DD0B}">
      <dgm:prSet/>
      <dgm:spPr/>
      <dgm:t>
        <a:bodyPr/>
        <a:lstStyle/>
        <a:p>
          <a:pPr algn="l" rtl="1"/>
          <a:r>
            <a:rPr lang="ar-IQ" dirty="0" smtClean="0"/>
            <a:t>قاعدة عدم التخصيص </a:t>
          </a:r>
          <a:endParaRPr lang="ar-IQ" dirty="0"/>
        </a:p>
      </dgm:t>
    </dgm:pt>
    <dgm:pt modelId="{645C8675-E36D-485A-97BD-070FD948C771}" type="parTrans" cxnId="{A32FB000-0CD8-4AFB-B5C1-FC3971F3D9E0}">
      <dgm:prSet/>
      <dgm:spPr/>
      <dgm:t>
        <a:bodyPr/>
        <a:lstStyle/>
        <a:p>
          <a:pPr rtl="1"/>
          <a:endParaRPr lang="ar-IQ"/>
        </a:p>
      </dgm:t>
    </dgm:pt>
    <dgm:pt modelId="{13D6ED15-B190-4444-959A-69269FE6DEB8}" type="sibTrans" cxnId="{A32FB000-0CD8-4AFB-B5C1-FC3971F3D9E0}">
      <dgm:prSet/>
      <dgm:spPr/>
      <dgm:t>
        <a:bodyPr/>
        <a:lstStyle/>
        <a:p>
          <a:pPr rtl="1"/>
          <a:endParaRPr lang="ar-IQ"/>
        </a:p>
      </dgm:t>
    </dgm:pt>
    <dgm:pt modelId="{2A118A72-90EE-4B4A-8D42-381F070E79F1}" type="pres">
      <dgm:prSet presAssocID="{7C05C269-71C1-4F7D-BF91-66A22B026C69}" presName="linear" presStyleCnt="0">
        <dgm:presLayoutVars>
          <dgm:dir/>
          <dgm:animLvl val="lvl"/>
          <dgm:resizeHandles val="exact"/>
        </dgm:presLayoutVars>
      </dgm:prSet>
      <dgm:spPr/>
      <dgm:t>
        <a:bodyPr/>
        <a:lstStyle/>
        <a:p>
          <a:pPr rtl="1"/>
          <a:endParaRPr lang="ar-IQ"/>
        </a:p>
      </dgm:t>
    </dgm:pt>
    <dgm:pt modelId="{1903B7AB-5E48-497D-85F1-4C66B40ABA78}" type="pres">
      <dgm:prSet presAssocID="{B5DE6BAA-F474-49D8-B06A-AF1391B44F13}" presName="parentLin" presStyleCnt="0"/>
      <dgm:spPr/>
    </dgm:pt>
    <dgm:pt modelId="{23A8A683-C2A6-48CC-9E92-8D3BE1A6BB72}" type="pres">
      <dgm:prSet presAssocID="{B5DE6BAA-F474-49D8-B06A-AF1391B44F13}" presName="parentLeftMargin" presStyleLbl="node1" presStyleIdx="0" presStyleCnt="3"/>
      <dgm:spPr/>
      <dgm:t>
        <a:bodyPr/>
        <a:lstStyle/>
        <a:p>
          <a:pPr rtl="1"/>
          <a:endParaRPr lang="ar-IQ"/>
        </a:p>
      </dgm:t>
    </dgm:pt>
    <dgm:pt modelId="{F4D43E8F-1B42-4569-9E61-795E2A8A1807}" type="pres">
      <dgm:prSet presAssocID="{B5DE6BAA-F474-49D8-B06A-AF1391B44F13}" presName="parentText" presStyleLbl="node1" presStyleIdx="0" presStyleCnt="3">
        <dgm:presLayoutVars>
          <dgm:chMax val="0"/>
          <dgm:bulletEnabled val="1"/>
        </dgm:presLayoutVars>
      </dgm:prSet>
      <dgm:spPr/>
      <dgm:t>
        <a:bodyPr/>
        <a:lstStyle/>
        <a:p>
          <a:pPr rtl="1"/>
          <a:endParaRPr lang="ar-IQ"/>
        </a:p>
      </dgm:t>
    </dgm:pt>
    <dgm:pt modelId="{78421D1C-9780-481E-AD3E-4F01B56170F1}" type="pres">
      <dgm:prSet presAssocID="{B5DE6BAA-F474-49D8-B06A-AF1391B44F13}" presName="negativeSpace" presStyleCnt="0"/>
      <dgm:spPr/>
    </dgm:pt>
    <dgm:pt modelId="{B91346C2-479F-4226-B454-5684B6C5E5B1}" type="pres">
      <dgm:prSet presAssocID="{B5DE6BAA-F474-49D8-B06A-AF1391B44F13}" presName="childText" presStyleLbl="conFgAcc1" presStyleIdx="0" presStyleCnt="3">
        <dgm:presLayoutVars>
          <dgm:bulletEnabled val="1"/>
        </dgm:presLayoutVars>
      </dgm:prSet>
      <dgm:spPr/>
    </dgm:pt>
    <dgm:pt modelId="{3C9593E3-3426-49D1-9B7C-B2F0EAE0E78F}" type="pres">
      <dgm:prSet presAssocID="{FC6B12F4-3A39-4EB0-A556-4C33833BFC94}" presName="spaceBetweenRectangles" presStyleCnt="0"/>
      <dgm:spPr/>
    </dgm:pt>
    <dgm:pt modelId="{3637278A-D401-422F-AEEB-47387B4ACE1C}" type="pres">
      <dgm:prSet presAssocID="{E6363968-BED2-4AF8-862A-394742BE6547}" presName="parentLin" presStyleCnt="0"/>
      <dgm:spPr/>
    </dgm:pt>
    <dgm:pt modelId="{C5B27DCE-F2A5-4A08-8CEE-246C471E2365}" type="pres">
      <dgm:prSet presAssocID="{E6363968-BED2-4AF8-862A-394742BE6547}" presName="parentLeftMargin" presStyleLbl="node1" presStyleIdx="0" presStyleCnt="3"/>
      <dgm:spPr/>
      <dgm:t>
        <a:bodyPr/>
        <a:lstStyle/>
        <a:p>
          <a:pPr rtl="1"/>
          <a:endParaRPr lang="ar-IQ"/>
        </a:p>
      </dgm:t>
    </dgm:pt>
    <dgm:pt modelId="{002A490B-EB51-4494-B9B0-0CB526321DB8}" type="pres">
      <dgm:prSet presAssocID="{E6363968-BED2-4AF8-862A-394742BE6547}" presName="parentText" presStyleLbl="node1" presStyleIdx="1" presStyleCnt="3">
        <dgm:presLayoutVars>
          <dgm:chMax val="0"/>
          <dgm:bulletEnabled val="1"/>
        </dgm:presLayoutVars>
      </dgm:prSet>
      <dgm:spPr/>
      <dgm:t>
        <a:bodyPr/>
        <a:lstStyle/>
        <a:p>
          <a:pPr rtl="1"/>
          <a:endParaRPr lang="ar-IQ"/>
        </a:p>
      </dgm:t>
    </dgm:pt>
    <dgm:pt modelId="{FB843756-AA2B-472D-8BAB-D49C67F28A9E}" type="pres">
      <dgm:prSet presAssocID="{E6363968-BED2-4AF8-862A-394742BE6547}" presName="negativeSpace" presStyleCnt="0"/>
      <dgm:spPr/>
    </dgm:pt>
    <dgm:pt modelId="{9442051E-351F-49D9-A15F-C73858BF874B}" type="pres">
      <dgm:prSet presAssocID="{E6363968-BED2-4AF8-862A-394742BE6547}" presName="childText" presStyleLbl="conFgAcc1" presStyleIdx="1" presStyleCnt="3">
        <dgm:presLayoutVars>
          <dgm:bulletEnabled val="1"/>
        </dgm:presLayoutVars>
      </dgm:prSet>
      <dgm:spPr/>
    </dgm:pt>
    <dgm:pt modelId="{BB91C46A-D14E-4F8A-A2C4-EAD89A269766}" type="pres">
      <dgm:prSet presAssocID="{E6A290E9-EBD9-4AED-A971-B55FAA28181F}" presName="spaceBetweenRectangles" presStyleCnt="0"/>
      <dgm:spPr/>
    </dgm:pt>
    <dgm:pt modelId="{915B27E1-0E44-4CA4-95C0-5B5CD67311EB}" type="pres">
      <dgm:prSet presAssocID="{588B8841-1F11-41CF-8A44-7788114BBF10}" presName="parentLin" presStyleCnt="0"/>
      <dgm:spPr/>
    </dgm:pt>
    <dgm:pt modelId="{41C653A9-3182-4EC7-9024-A0AC93378642}" type="pres">
      <dgm:prSet presAssocID="{588B8841-1F11-41CF-8A44-7788114BBF10}" presName="parentLeftMargin" presStyleLbl="node1" presStyleIdx="1" presStyleCnt="3"/>
      <dgm:spPr/>
      <dgm:t>
        <a:bodyPr/>
        <a:lstStyle/>
        <a:p>
          <a:pPr rtl="1"/>
          <a:endParaRPr lang="ar-IQ"/>
        </a:p>
      </dgm:t>
    </dgm:pt>
    <dgm:pt modelId="{BA343573-BBF7-4827-B19F-6B93A854F0A6}" type="pres">
      <dgm:prSet presAssocID="{588B8841-1F11-41CF-8A44-7788114BBF10}" presName="parentText" presStyleLbl="node1" presStyleIdx="2" presStyleCnt="3">
        <dgm:presLayoutVars>
          <dgm:chMax val="0"/>
          <dgm:bulletEnabled val="1"/>
        </dgm:presLayoutVars>
      </dgm:prSet>
      <dgm:spPr/>
      <dgm:t>
        <a:bodyPr/>
        <a:lstStyle/>
        <a:p>
          <a:pPr rtl="1"/>
          <a:endParaRPr lang="ar-IQ"/>
        </a:p>
      </dgm:t>
    </dgm:pt>
    <dgm:pt modelId="{5F06F50A-9D33-47EE-A762-5761470DBAE2}" type="pres">
      <dgm:prSet presAssocID="{588B8841-1F11-41CF-8A44-7788114BBF10}" presName="negativeSpace" presStyleCnt="0"/>
      <dgm:spPr/>
    </dgm:pt>
    <dgm:pt modelId="{D27C1A10-BBD4-4B68-AC99-A3FD97C164F7}" type="pres">
      <dgm:prSet presAssocID="{588B8841-1F11-41CF-8A44-7788114BBF10}" presName="childText" presStyleLbl="conFgAcc1" presStyleIdx="2" presStyleCnt="3">
        <dgm:presLayoutVars>
          <dgm:bulletEnabled val="1"/>
        </dgm:presLayoutVars>
      </dgm:prSet>
      <dgm:spPr/>
      <dgm:t>
        <a:bodyPr/>
        <a:lstStyle/>
        <a:p>
          <a:pPr rtl="1"/>
          <a:endParaRPr lang="ar-IQ"/>
        </a:p>
      </dgm:t>
    </dgm:pt>
  </dgm:ptLst>
  <dgm:cxnLst>
    <dgm:cxn modelId="{D4D757EC-7197-47DD-91CC-F3C8A79E9520}" type="presOf" srcId="{B5DE6BAA-F474-49D8-B06A-AF1391B44F13}" destId="{F4D43E8F-1B42-4569-9E61-795E2A8A1807}" srcOrd="1" destOrd="0" presId="urn:microsoft.com/office/officeart/2005/8/layout/list1"/>
    <dgm:cxn modelId="{86AF3102-7025-4174-BA9F-012C1F083816}" srcId="{7C05C269-71C1-4F7D-BF91-66A22B026C69}" destId="{B5DE6BAA-F474-49D8-B06A-AF1391B44F13}" srcOrd="0" destOrd="0" parTransId="{81555480-39B3-4B6C-8A93-540FD3951F8B}" sibTransId="{FC6B12F4-3A39-4EB0-A556-4C33833BFC94}"/>
    <dgm:cxn modelId="{E7316894-84BA-4DA1-B787-269BCDD94B42}" srcId="{588B8841-1F11-41CF-8A44-7788114BBF10}" destId="{C337A775-3A74-47F7-AF92-8816499B887D}" srcOrd="0" destOrd="0" parTransId="{02D26454-63C0-49C7-86BF-471E9676F7DA}" sibTransId="{AA87BA9D-616B-4FDD-A1AE-E88B0ED9161B}"/>
    <dgm:cxn modelId="{962C3495-7E3E-42C5-A72D-5F28E9CF748A}" srcId="{588B8841-1F11-41CF-8A44-7788114BBF10}" destId="{0623BF0A-7F87-439F-A6E0-7C0A75BC1FDB}" srcOrd="2" destOrd="0" parTransId="{0B8E8D85-203E-4EFC-B5EE-D08E2DE4AFCC}" sibTransId="{16F7E4D8-C65D-444C-A61A-514B3C6749ED}"/>
    <dgm:cxn modelId="{51D493BE-B84B-4F0E-8F5D-73F687DBD9B8}" type="presOf" srcId="{588B8841-1F11-41CF-8A44-7788114BBF10}" destId="{41C653A9-3182-4EC7-9024-A0AC93378642}" srcOrd="0" destOrd="0" presId="urn:microsoft.com/office/officeart/2005/8/layout/list1"/>
    <dgm:cxn modelId="{6671C5AA-662A-4758-9F25-989B8E7ADAE8}" type="presOf" srcId="{E6363968-BED2-4AF8-862A-394742BE6547}" destId="{002A490B-EB51-4494-B9B0-0CB526321DB8}" srcOrd="1" destOrd="0" presId="urn:microsoft.com/office/officeart/2005/8/layout/list1"/>
    <dgm:cxn modelId="{5EA457C9-5BD9-4DE6-9A13-CC5CBD4EC9FF}" type="presOf" srcId="{7C05C269-71C1-4F7D-BF91-66A22B026C69}" destId="{2A118A72-90EE-4B4A-8D42-381F070E79F1}" srcOrd="0" destOrd="0" presId="urn:microsoft.com/office/officeart/2005/8/layout/list1"/>
    <dgm:cxn modelId="{1E126226-6B90-4102-86DE-45672A3DF203}" type="presOf" srcId="{B5DE6BAA-F474-49D8-B06A-AF1391B44F13}" destId="{23A8A683-C2A6-48CC-9E92-8D3BE1A6BB72}" srcOrd="0" destOrd="0" presId="urn:microsoft.com/office/officeart/2005/8/layout/list1"/>
    <dgm:cxn modelId="{7533CE31-5BB8-44DB-B4BD-E2296086CCF5}" type="presOf" srcId="{0623BF0A-7F87-439F-A6E0-7C0A75BC1FDB}" destId="{D27C1A10-BBD4-4B68-AC99-A3FD97C164F7}" srcOrd="0" destOrd="2" presId="urn:microsoft.com/office/officeart/2005/8/layout/list1"/>
    <dgm:cxn modelId="{EF068CAC-2E40-484D-AE23-CAA9B71E9D5E}" srcId="{7C05C269-71C1-4F7D-BF91-66A22B026C69}" destId="{E6363968-BED2-4AF8-862A-394742BE6547}" srcOrd="1" destOrd="0" parTransId="{2257F74A-EF3A-44ED-90C7-121490BA26AC}" sibTransId="{E6A290E9-EBD9-4AED-A971-B55FAA28181F}"/>
    <dgm:cxn modelId="{3D22A440-215A-42B1-AE1B-2995A3D168D9}" type="presOf" srcId="{A034DACE-A844-44BD-B9FE-C5172389DD0B}" destId="{D27C1A10-BBD4-4B68-AC99-A3FD97C164F7}" srcOrd="0" destOrd="1" presId="urn:microsoft.com/office/officeart/2005/8/layout/list1"/>
    <dgm:cxn modelId="{9FEC4D54-3309-44A4-A1F7-8C9EC2F142D7}" type="presOf" srcId="{588B8841-1F11-41CF-8A44-7788114BBF10}" destId="{BA343573-BBF7-4827-B19F-6B93A854F0A6}" srcOrd="1" destOrd="0" presId="urn:microsoft.com/office/officeart/2005/8/layout/list1"/>
    <dgm:cxn modelId="{CC06DBBB-7814-4E90-B597-BC72F6BE0479}" srcId="{7C05C269-71C1-4F7D-BF91-66A22B026C69}" destId="{588B8841-1F11-41CF-8A44-7788114BBF10}" srcOrd="2" destOrd="0" parTransId="{7952FFFF-216B-4A1A-8C80-CD38034AA8A6}" sibTransId="{4646E125-4813-4553-A150-8A04F276A55E}"/>
    <dgm:cxn modelId="{12E5F9E8-C34B-4AA8-A18C-DD90A4814F90}" type="presOf" srcId="{C337A775-3A74-47F7-AF92-8816499B887D}" destId="{D27C1A10-BBD4-4B68-AC99-A3FD97C164F7}" srcOrd="0" destOrd="0" presId="urn:microsoft.com/office/officeart/2005/8/layout/list1"/>
    <dgm:cxn modelId="{EA55FEB9-02F4-409B-9A3F-5004B168F373}" type="presOf" srcId="{E6363968-BED2-4AF8-862A-394742BE6547}" destId="{C5B27DCE-F2A5-4A08-8CEE-246C471E2365}" srcOrd="0" destOrd="0" presId="urn:microsoft.com/office/officeart/2005/8/layout/list1"/>
    <dgm:cxn modelId="{A32FB000-0CD8-4AFB-B5C1-FC3971F3D9E0}" srcId="{588B8841-1F11-41CF-8A44-7788114BBF10}" destId="{A034DACE-A844-44BD-B9FE-C5172389DD0B}" srcOrd="1" destOrd="0" parTransId="{645C8675-E36D-485A-97BD-070FD948C771}" sibTransId="{13D6ED15-B190-4444-959A-69269FE6DEB8}"/>
    <dgm:cxn modelId="{588C2E43-7D68-47F7-9B60-9A936C967561}" type="presParOf" srcId="{2A118A72-90EE-4B4A-8D42-381F070E79F1}" destId="{1903B7AB-5E48-497D-85F1-4C66B40ABA78}" srcOrd="0" destOrd="0" presId="urn:microsoft.com/office/officeart/2005/8/layout/list1"/>
    <dgm:cxn modelId="{0E923582-08AD-441B-839F-1B9703A514FF}" type="presParOf" srcId="{1903B7AB-5E48-497D-85F1-4C66B40ABA78}" destId="{23A8A683-C2A6-48CC-9E92-8D3BE1A6BB72}" srcOrd="0" destOrd="0" presId="urn:microsoft.com/office/officeart/2005/8/layout/list1"/>
    <dgm:cxn modelId="{57438482-54A7-4419-8F84-E1E34D375316}" type="presParOf" srcId="{1903B7AB-5E48-497D-85F1-4C66B40ABA78}" destId="{F4D43E8F-1B42-4569-9E61-795E2A8A1807}" srcOrd="1" destOrd="0" presId="urn:microsoft.com/office/officeart/2005/8/layout/list1"/>
    <dgm:cxn modelId="{F792B450-B1C0-43B3-A095-65B9FC6A4ED6}" type="presParOf" srcId="{2A118A72-90EE-4B4A-8D42-381F070E79F1}" destId="{78421D1C-9780-481E-AD3E-4F01B56170F1}" srcOrd="1" destOrd="0" presId="urn:microsoft.com/office/officeart/2005/8/layout/list1"/>
    <dgm:cxn modelId="{96B03C60-687E-46B1-B3FC-EBB2FE0D2F55}" type="presParOf" srcId="{2A118A72-90EE-4B4A-8D42-381F070E79F1}" destId="{B91346C2-479F-4226-B454-5684B6C5E5B1}" srcOrd="2" destOrd="0" presId="urn:microsoft.com/office/officeart/2005/8/layout/list1"/>
    <dgm:cxn modelId="{B9211D67-E12C-468A-8672-A947E5C49D09}" type="presParOf" srcId="{2A118A72-90EE-4B4A-8D42-381F070E79F1}" destId="{3C9593E3-3426-49D1-9B7C-B2F0EAE0E78F}" srcOrd="3" destOrd="0" presId="urn:microsoft.com/office/officeart/2005/8/layout/list1"/>
    <dgm:cxn modelId="{D510CAEF-23B0-4902-BBC0-BCA365FBA6D6}" type="presParOf" srcId="{2A118A72-90EE-4B4A-8D42-381F070E79F1}" destId="{3637278A-D401-422F-AEEB-47387B4ACE1C}" srcOrd="4" destOrd="0" presId="urn:microsoft.com/office/officeart/2005/8/layout/list1"/>
    <dgm:cxn modelId="{D1009F58-00AD-4D56-8ABA-DD170FF887C1}" type="presParOf" srcId="{3637278A-D401-422F-AEEB-47387B4ACE1C}" destId="{C5B27DCE-F2A5-4A08-8CEE-246C471E2365}" srcOrd="0" destOrd="0" presId="urn:microsoft.com/office/officeart/2005/8/layout/list1"/>
    <dgm:cxn modelId="{7E572C20-A9AF-4DE4-B211-A80F7AF845C1}" type="presParOf" srcId="{3637278A-D401-422F-AEEB-47387B4ACE1C}" destId="{002A490B-EB51-4494-B9B0-0CB526321DB8}" srcOrd="1" destOrd="0" presId="urn:microsoft.com/office/officeart/2005/8/layout/list1"/>
    <dgm:cxn modelId="{5B35090D-3116-4206-A1EA-085418AC08EA}" type="presParOf" srcId="{2A118A72-90EE-4B4A-8D42-381F070E79F1}" destId="{FB843756-AA2B-472D-8BAB-D49C67F28A9E}" srcOrd="5" destOrd="0" presId="urn:microsoft.com/office/officeart/2005/8/layout/list1"/>
    <dgm:cxn modelId="{128BF3D9-6B38-4B84-84B3-16B86567D34B}" type="presParOf" srcId="{2A118A72-90EE-4B4A-8D42-381F070E79F1}" destId="{9442051E-351F-49D9-A15F-C73858BF874B}" srcOrd="6" destOrd="0" presId="urn:microsoft.com/office/officeart/2005/8/layout/list1"/>
    <dgm:cxn modelId="{BC1FB1AA-384A-4A8F-8F70-39C4563FA2C6}" type="presParOf" srcId="{2A118A72-90EE-4B4A-8D42-381F070E79F1}" destId="{BB91C46A-D14E-4F8A-A2C4-EAD89A269766}" srcOrd="7" destOrd="0" presId="urn:microsoft.com/office/officeart/2005/8/layout/list1"/>
    <dgm:cxn modelId="{B93A9A98-FE68-4C98-8A43-300DC7C9733A}" type="presParOf" srcId="{2A118A72-90EE-4B4A-8D42-381F070E79F1}" destId="{915B27E1-0E44-4CA4-95C0-5B5CD67311EB}" srcOrd="8" destOrd="0" presId="urn:microsoft.com/office/officeart/2005/8/layout/list1"/>
    <dgm:cxn modelId="{8C2021FC-ED04-45C6-9509-7CC5629C4CEC}" type="presParOf" srcId="{915B27E1-0E44-4CA4-95C0-5B5CD67311EB}" destId="{41C653A9-3182-4EC7-9024-A0AC93378642}" srcOrd="0" destOrd="0" presId="urn:microsoft.com/office/officeart/2005/8/layout/list1"/>
    <dgm:cxn modelId="{AC5E0616-CC34-47D5-BFE9-814BEC2ABD5A}" type="presParOf" srcId="{915B27E1-0E44-4CA4-95C0-5B5CD67311EB}" destId="{BA343573-BBF7-4827-B19F-6B93A854F0A6}" srcOrd="1" destOrd="0" presId="urn:microsoft.com/office/officeart/2005/8/layout/list1"/>
    <dgm:cxn modelId="{032CB299-AB36-40B1-8BE7-D3A810D4D5A7}" type="presParOf" srcId="{2A118A72-90EE-4B4A-8D42-381F070E79F1}" destId="{5F06F50A-9D33-47EE-A762-5761470DBAE2}" srcOrd="9" destOrd="0" presId="urn:microsoft.com/office/officeart/2005/8/layout/list1"/>
    <dgm:cxn modelId="{23EF75B7-D1DF-4CE2-9347-AF61881AA206}" type="presParOf" srcId="{2A118A72-90EE-4B4A-8D42-381F070E79F1}" destId="{D27C1A10-BBD4-4B68-AC99-A3FD97C164F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5F463B-D807-4598-91B9-B982FC3CE109}">
      <dsp:nvSpPr>
        <dsp:cNvPr id="0" name=""/>
        <dsp:cNvSpPr/>
      </dsp:nvSpPr>
      <dsp:spPr>
        <a:xfrm rot="16200000">
          <a:off x="-579809" y="580925"/>
          <a:ext cx="4064000" cy="2902148"/>
        </a:xfrm>
        <a:prstGeom prst="flowChartManualOperation">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0" tIns="0" rIns="224942" bIns="0" numCol="1" spcCol="1270" anchor="ctr" anchorCtr="0">
          <a:noAutofit/>
        </a:bodyPr>
        <a:lstStyle/>
        <a:p>
          <a:pPr lvl="0" algn="ctr" defTabSz="1555750" rtl="1">
            <a:lnSpc>
              <a:spcPct val="90000"/>
            </a:lnSpc>
            <a:spcBef>
              <a:spcPct val="0"/>
            </a:spcBef>
            <a:spcAft>
              <a:spcPct val="35000"/>
            </a:spcAft>
          </a:pPr>
          <a:r>
            <a:rPr lang="ar-IQ" sz="3500" b="1" kern="1200" dirty="0" smtClean="0"/>
            <a:t>اهداف الموازنة العامة </a:t>
          </a:r>
          <a:endParaRPr lang="ar-IQ" sz="3500" kern="1200" dirty="0"/>
        </a:p>
      </dsp:txBody>
      <dsp:txXfrm rot="5400000">
        <a:off x="1117" y="812799"/>
        <a:ext cx="2902148" cy="2438400"/>
      </dsp:txXfrm>
    </dsp:sp>
    <dsp:sp modelId="{EF867780-F6F8-411B-97EE-7362262392E5}">
      <dsp:nvSpPr>
        <dsp:cNvPr id="0" name=""/>
        <dsp:cNvSpPr/>
      </dsp:nvSpPr>
      <dsp:spPr>
        <a:xfrm rot="16200000">
          <a:off x="2540000" y="580925"/>
          <a:ext cx="4064000" cy="2902148"/>
        </a:xfrm>
        <a:prstGeom prst="flowChartManualOperation">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0" tIns="0" rIns="224942" bIns="0" numCol="1" spcCol="1270" anchor="ctr" anchorCtr="0">
          <a:noAutofit/>
        </a:bodyPr>
        <a:lstStyle/>
        <a:p>
          <a:pPr lvl="0" algn="ctr" defTabSz="1555750" rtl="1">
            <a:lnSpc>
              <a:spcPct val="90000"/>
            </a:lnSpc>
            <a:spcBef>
              <a:spcPct val="0"/>
            </a:spcBef>
            <a:spcAft>
              <a:spcPct val="35000"/>
            </a:spcAft>
          </a:pPr>
          <a:r>
            <a:rPr lang="ar-IQ" sz="3500" b="1" kern="1200" dirty="0" smtClean="0"/>
            <a:t>اجازة السلطة التشريعية او المخولة بالتشريع </a:t>
          </a:r>
          <a:endParaRPr lang="en-US" sz="3500" kern="1200" dirty="0"/>
        </a:p>
      </dsp:txBody>
      <dsp:txXfrm rot="5400000">
        <a:off x="3120926" y="812799"/>
        <a:ext cx="2902148" cy="2438400"/>
      </dsp:txXfrm>
    </dsp:sp>
    <dsp:sp modelId="{52F06B73-6FDA-4FD8-93AB-06065EE1A160}">
      <dsp:nvSpPr>
        <dsp:cNvPr id="0" name=""/>
        <dsp:cNvSpPr/>
      </dsp:nvSpPr>
      <dsp:spPr>
        <a:xfrm rot="16200000">
          <a:off x="5659809" y="580925"/>
          <a:ext cx="4064000" cy="2902148"/>
        </a:xfrm>
        <a:prstGeom prst="flowChartManualOperation">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1">
            <a:lnSpc>
              <a:spcPct val="90000"/>
            </a:lnSpc>
            <a:spcBef>
              <a:spcPct val="0"/>
            </a:spcBef>
            <a:spcAft>
              <a:spcPct val="35000"/>
            </a:spcAft>
          </a:pPr>
          <a:r>
            <a:rPr lang="ar-IQ" sz="2000" b="1" kern="1200" dirty="0" smtClean="0"/>
            <a:t>أ- تقدير النفقات والايرادات : تقوم السلطة التنفيذية بتقدير ارقام تمثل مبالغ النفقات العامة , وارقام تمثل مبالغ الايرادات العامة لفترة زمنية قادمة تقدر بسنة .</a:t>
          </a:r>
          <a:endParaRPr lang="en-US" sz="2000" kern="1200" dirty="0"/>
        </a:p>
      </dsp:txBody>
      <dsp:txXfrm rot="5400000">
        <a:off x="6240735" y="812799"/>
        <a:ext cx="2902148" cy="2438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346C2-479F-4226-B454-5684B6C5E5B1}">
      <dsp:nvSpPr>
        <dsp:cNvPr id="0" name=""/>
        <dsp:cNvSpPr/>
      </dsp:nvSpPr>
      <dsp:spPr>
        <a:xfrm>
          <a:off x="0" y="402392"/>
          <a:ext cx="7373292" cy="554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D43E8F-1B42-4569-9E61-795E2A8A1807}">
      <dsp:nvSpPr>
        <dsp:cNvPr id="0" name=""/>
        <dsp:cNvSpPr/>
      </dsp:nvSpPr>
      <dsp:spPr>
        <a:xfrm>
          <a:off x="368664" y="77672"/>
          <a:ext cx="5161304" cy="649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085" tIns="0" rIns="195085" bIns="0" numCol="1" spcCol="1270" anchor="ctr" anchorCtr="0">
          <a:noAutofit/>
        </a:bodyPr>
        <a:lstStyle/>
        <a:p>
          <a:pPr lvl="0" algn="r" defTabSz="1066800" rtl="1">
            <a:lnSpc>
              <a:spcPct val="90000"/>
            </a:lnSpc>
            <a:spcBef>
              <a:spcPct val="0"/>
            </a:spcBef>
            <a:spcAft>
              <a:spcPct val="35000"/>
            </a:spcAft>
          </a:pPr>
          <a:r>
            <a:rPr lang="ar-IQ" sz="2400" b="1" u="none" kern="1200" dirty="0" smtClean="0"/>
            <a:t>قاعدة سنوية الموازنة </a:t>
          </a:r>
          <a:endParaRPr lang="en-US" sz="2400" u="none" kern="1200" dirty="0"/>
        </a:p>
      </dsp:txBody>
      <dsp:txXfrm>
        <a:off x="400367" y="109375"/>
        <a:ext cx="5097898" cy="586034"/>
      </dsp:txXfrm>
    </dsp:sp>
    <dsp:sp modelId="{9442051E-351F-49D9-A15F-C73858BF874B}">
      <dsp:nvSpPr>
        <dsp:cNvPr id="0" name=""/>
        <dsp:cNvSpPr/>
      </dsp:nvSpPr>
      <dsp:spPr>
        <a:xfrm>
          <a:off x="0" y="1400312"/>
          <a:ext cx="7373292" cy="554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2A490B-EB51-4494-B9B0-0CB526321DB8}">
      <dsp:nvSpPr>
        <dsp:cNvPr id="0" name=""/>
        <dsp:cNvSpPr/>
      </dsp:nvSpPr>
      <dsp:spPr>
        <a:xfrm>
          <a:off x="368664" y="1075593"/>
          <a:ext cx="5161304" cy="649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085" tIns="0" rIns="195085" bIns="0" numCol="1" spcCol="1270" anchor="ctr" anchorCtr="0">
          <a:noAutofit/>
        </a:bodyPr>
        <a:lstStyle/>
        <a:p>
          <a:pPr lvl="0" algn="r" defTabSz="1066800" rtl="1">
            <a:lnSpc>
              <a:spcPct val="90000"/>
            </a:lnSpc>
            <a:spcBef>
              <a:spcPct val="0"/>
            </a:spcBef>
            <a:spcAft>
              <a:spcPct val="35000"/>
            </a:spcAft>
          </a:pPr>
          <a:r>
            <a:rPr lang="ar-IQ" sz="2400" b="1" u="none" kern="1200" dirty="0" smtClean="0"/>
            <a:t>قاعدة وحدة الموازنة </a:t>
          </a:r>
          <a:endParaRPr lang="en-US" sz="2400" u="none" kern="1200" dirty="0"/>
        </a:p>
      </dsp:txBody>
      <dsp:txXfrm>
        <a:off x="400367" y="1107296"/>
        <a:ext cx="5097898" cy="586034"/>
      </dsp:txXfrm>
    </dsp:sp>
    <dsp:sp modelId="{D27C1A10-BBD4-4B68-AC99-A3FD97C164F7}">
      <dsp:nvSpPr>
        <dsp:cNvPr id="0" name=""/>
        <dsp:cNvSpPr/>
      </dsp:nvSpPr>
      <dsp:spPr>
        <a:xfrm>
          <a:off x="0" y="2398233"/>
          <a:ext cx="7373292" cy="1628549"/>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2249" tIns="458216" rIns="572249" bIns="156464" numCol="1" spcCol="1270" anchor="t" anchorCtr="0">
          <a:noAutofit/>
        </a:bodyPr>
        <a:lstStyle/>
        <a:p>
          <a:pPr marL="228600" lvl="1" indent="-228600" algn="r" defTabSz="977900" rtl="1">
            <a:lnSpc>
              <a:spcPct val="90000"/>
            </a:lnSpc>
            <a:spcBef>
              <a:spcPct val="0"/>
            </a:spcBef>
            <a:spcAft>
              <a:spcPct val="15000"/>
            </a:spcAft>
            <a:buChar char="••"/>
          </a:pPr>
          <a:endParaRPr lang="ar-IQ" sz="2200" kern="1200" dirty="0"/>
        </a:p>
        <a:p>
          <a:pPr marL="228600" lvl="1" indent="-228600" algn="l" defTabSz="977900" rtl="1">
            <a:lnSpc>
              <a:spcPct val="90000"/>
            </a:lnSpc>
            <a:spcBef>
              <a:spcPct val="0"/>
            </a:spcBef>
            <a:spcAft>
              <a:spcPct val="15000"/>
            </a:spcAft>
            <a:buChar char="••"/>
          </a:pPr>
          <a:r>
            <a:rPr lang="ar-IQ" sz="2200" kern="1200" dirty="0" smtClean="0"/>
            <a:t>قاعدة عدم التخصيص </a:t>
          </a:r>
          <a:endParaRPr lang="ar-IQ" sz="2200" kern="1200" dirty="0"/>
        </a:p>
        <a:p>
          <a:pPr marL="228600" lvl="1" indent="-228600" algn="r" defTabSz="977900" rtl="1">
            <a:lnSpc>
              <a:spcPct val="90000"/>
            </a:lnSpc>
            <a:spcBef>
              <a:spcPct val="0"/>
            </a:spcBef>
            <a:spcAft>
              <a:spcPct val="15000"/>
            </a:spcAft>
            <a:buChar char="••"/>
          </a:pPr>
          <a:endParaRPr lang="ar-IQ" sz="2200" kern="1200" dirty="0"/>
        </a:p>
      </dsp:txBody>
      <dsp:txXfrm>
        <a:off x="0" y="2398233"/>
        <a:ext cx="7373292" cy="1628549"/>
      </dsp:txXfrm>
    </dsp:sp>
    <dsp:sp modelId="{BA343573-BBF7-4827-B19F-6B93A854F0A6}">
      <dsp:nvSpPr>
        <dsp:cNvPr id="0" name=""/>
        <dsp:cNvSpPr/>
      </dsp:nvSpPr>
      <dsp:spPr>
        <a:xfrm>
          <a:off x="368664" y="2073513"/>
          <a:ext cx="5161304" cy="6494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085" tIns="0" rIns="195085" bIns="0" numCol="1" spcCol="1270" anchor="ctr" anchorCtr="0">
          <a:noAutofit/>
        </a:bodyPr>
        <a:lstStyle/>
        <a:p>
          <a:pPr lvl="0" algn="r" defTabSz="889000" rtl="1">
            <a:lnSpc>
              <a:spcPct val="90000"/>
            </a:lnSpc>
            <a:spcBef>
              <a:spcPct val="0"/>
            </a:spcBef>
            <a:spcAft>
              <a:spcPct val="35000"/>
            </a:spcAft>
          </a:pPr>
          <a:r>
            <a:rPr lang="ar-IQ" sz="2000" b="1" u="none" kern="1200" dirty="0" smtClean="0"/>
            <a:t>قاعدة عمومية الموازنة </a:t>
          </a:r>
          <a:endParaRPr lang="en-US" sz="2000" u="none" kern="1200" dirty="0"/>
        </a:p>
      </dsp:txBody>
      <dsp:txXfrm>
        <a:off x="400367" y="2105216"/>
        <a:ext cx="5097898"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E12CB51-80EE-43C8-AE97-E6BC0168654F}" type="datetimeFigureOut">
              <a:rPr lang="ar-SA" smtClean="0"/>
              <a:pPr/>
              <a:t>02/04/1441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6C97D6-057B-48EC-84DE-EA2BF2DED0B1}" type="slidenum">
              <a:rPr lang="ar-SA" smtClean="0"/>
              <a:pPr/>
              <a:t>‹#›</a:t>
            </a:fld>
            <a:endParaRPr lang="ar-SA" dirty="0"/>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ar-SA" dirty="0"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9E12CB51-80EE-43C8-AE97-E6BC0168654F}" type="datetimeFigureOut">
              <a:rPr lang="ar-SA" smtClean="0"/>
              <a:pPr/>
              <a:t>02/04/1441</a:t>
            </a:fld>
            <a:endParaRPr lang="ar-SA"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ar-SA"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636C97D6-057B-48EC-84DE-EA2BF2DED0B1}"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defTabSz="457200" rtl="1" eaLnBrk="1" latinLnBrk="0" hangingPunct="1">
        <a:spcBef>
          <a:spcPct val="0"/>
        </a:spcBef>
        <a:buNone/>
        <a:defRPr sz="3200" kern="1200">
          <a:solidFill>
            <a:schemeClr val="tx1">
              <a:lumMod val="75000"/>
              <a:lumOff val="25000"/>
            </a:schemeClr>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785794"/>
            <a:ext cx="7786742" cy="5429288"/>
          </a:xfrm>
        </p:spPr>
        <p:style>
          <a:lnRef idx="2">
            <a:schemeClr val="dk1"/>
          </a:lnRef>
          <a:fillRef idx="1">
            <a:schemeClr val="lt1"/>
          </a:fillRef>
          <a:effectRef idx="0">
            <a:schemeClr val="dk1"/>
          </a:effectRef>
          <a:fontRef idx="minor">
            <a:schemeClr val="dk1"/>
          </a:fontRef>
        </p:style>
        <p:txBody>
          <a:bodyPr>
            <a:noAutofit/>
          </a:bodyPr>
          <a:lstStyle/>
          <a:p>
            <a:pPr algn="ctr"/>
            <a:endParaRPr lang="ar-IQ" sz="4000" b="1" dirty="0" smtClean="0">
              <a:latin typeface="Arial" pitchFamily="34" charset="0"/>
              <a:cs typeface="Arial" pitchFamily="34" charset="0"/>
            </a:endParaRPr>
          </a:p>
          <a:p>
            <a:pPr algn="ctr"/>
            <a:r>
              <a:rPr lang="ar-IQ" sz="4000" b="1" dirty="0" smtClean="0">
                <a:latin typeface="Arial" pitchFamily="34" charset="0"/>
                <a:cs typeface="Arial" pitchFamily="34" charset="0"/>
              </a:rPr>
              <a:t>محاضرات المالية العامة </a:t>
            </a:r>
          </a:p>
          <a:p>
            <a:pPr algn="ctr"/>
            <a:r>
              <a:rPr lang="ar-IQ" sz="4000" b="1" dirty="0" smtClean="0">
                <a:latin typeface="Arial" pitchFamily="34" charset="0"/>
                <a:cs typeface="Arial" pitchFamily="34" charset="0"/>
              </a:rPr>
              <a:t>المرحلة الثالثة </a:t>
            </a:r>
            <a:endParaRPr lang="en-US" sz="4000" b="1" dirty="0" smtClean="0">
              <a:latin typeface="Arial" pitchFamily="34" charset="0"/>
              <a:cs typeface="Arial" pitchFamily="34" charset="0"/>
            </a:endParaRPr>
          </a:p>
          <a:p>
            <a:pPr algn="ctr"/>
            <a:r>
              <a:rPr lang="ar-IQ" sz="4000" b="1" dirty="0" smtClean="0">
                <a:latin typeface="Arial" pitchFamily="34" charset="0"/>
                <a:cs typeface="Arial" pitchFamily="34" charset="0"/>
              </a:rPr>
              <a:t>   </a:t>
            </a:r>
            <a:r>
              <a:rPr lang="ar-IQ" sz="4000" b="1" dirty="0">
                <a:latin typeface="Arial" pitchFamily="34" charset="0"/>
                <a:cs typeface="Arial" pitchFamily="34" charset="0"/>
              </a:rPr>
              <a:t>مفهوم الموازنة العامة وتمييزها عما يختلط بها من وثائق </a:t>
            </a:r>
            <a:endParaRPr lang="en-US" sz="2400" dirty="0" smtClean="0"/>
          </a:p>
          <a:p>
            <a:pPr algn="justLow"/>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مدرس</a:t>
            </a:r>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علياء حسين</a:t>
            </a:r>
            <a:r>
              <a:rPr lang="ar-IQ"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خلف </a:t>
            </a:r>
            <a:r>
              <a:rPr lang="ar-IQ" sz="32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الزركوش</a:t>
            </a:r>
            <a:endParaRPr lang="ar-SA"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191993024"/>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6672"/>
            <a:ext cx="8568952" cy="6001643"/>
          </a:xfrm>
          <a:prstGeom prst="rect">
            <a:avLst/>
          </a:prstGeom>
        </p:spPr>
        <p:txBody>
          <a:bodyPr wrap="square">
            <a:spAutoFit/>
          </a:bodyPr>
          <a:lstStyle/>
          <a:p>
            <a:pPr algn="justLow"/>
            <a:r>
              <a:rPr lang="ar-IQ" sz="3200" b="1" dirty="0"/>
              <a:t>مفهوم الموازنة العامة </a:t>
            </a:r>
          </a:p>
          <a:p>
            <a:pPr algn="justLow"/>
            <a:r>
              <a:rPr lang="ar-IQ" sz="3200" b="1" dirty="0"/>
              <a:t>يقصد بالموازنة العامة بانها ((خطة تتضمن تقديرا لنفقات الدولة وايراداتها خلال فترة قادمة غالبا ما تكون سنة واحدة ويتم هذا التقدير في ضوء الاهداف التي تسعى اليها السلطة السياسة , ويتضح من هذا التعريف ان الموازنة العامة ليست اداة محاسبية لبيان النفقات والايرادات العامة فحسب وانما هي وسيلة من وسائل الدولة تستخدمها في تحقيق اهدافها في مقدمتها الاستقرار السياسي والاقتصادي والتنمية الاقتصادية والاجتماعية في البلد .</a:t>
            </a:r>
            <a:endParaRPr lang="ar-IQ" sz="3200" b="1" dirty="0"/>
          </a:p>
        </p:txBody>
      </p:sp>
    </p:spTree>
    <p:extLst>
      <p:ext uri="{BB962C8B-B14F-4D97-AF65-F5344CB8AC3E}">
        <p14:creationId xmlns:p14="http://schemas.microsoft.com/office/powerpoint/2010/main" val="255362002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IQ" sz="3600" b="1" u="sng" dirty="0"/>
              <a:t>ويمكن ان نستخلص من تعريف الموازنة العامة , السمات الاتية :</a:t>
            </a:r>
            <a:endParaRPr lang="en-US" sz="3600" dirty="0"/>
          </a:p>
        </p:txBody>
      </p:sp>
      <p:graphicFrame>
        <p:nvGraphicFramePr>
          <p:cNvPr id="4" name="رسم تخطيطي 3"/>
          <p:cNvGraphicFramePr/>
          <p:nvPr>
            <p:extLst>
              <p:ext uri="{D42A27DB-BD31-4B8C-83A1-F6EECF244321}">
                <p14:modId xmlns:p14="http://schemas.microsoft.com/office/powerpoint/2010/main" val="3439856190"/>
              </p:ext>
            </p:extLst>
          </p:nvPr>
        </p:nvGraphicFramePr>
        <p:xfrm>
          <a:off x="0" y="1928802"/>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673127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827584" y="1916832"/>
            <a:ext cx="7117180" cy="4941168"/>
          </a:xfrm>
        </p:spPr>
        <p:txBody>
          <a:bodyPr>
            <a:normAutofit/>
          </a:bodyPr>
          <a:lstStyle/>
          <a:p>
            <a:endParaRPr lang="ar-SA" dirty="0"/>
          </a:p>
        </p:txBody>
      </p:sp>
      <p:sp>
        <p:nvSpPr>
          <p:cNvPr id="5" name="عنوان 4"/>
          <p:cNvSpPr>
            <a:spLocks noGrp="1"/>
          </p:cNvSpPr>
          <p:nvPr>
            <p:ph type="ctrTitle"/>
          </p:nvPr>
        </p:nvSpPr>
        <p:spPr>
          <a:xfrm>
            <a:off x="66907" y="404664"/>
            <a:ext cx="8964488" cy="1025212"/>
          </a:xfrm>
        </p:spPr>
        <p:txBody>
          <a:bodyPr/>
          <a:lstStyle/>
          <a:p>
            <a:pPr algn="r"/>
            <a:r>
              <a:rPr lang="ar-IQ" b="1" dirty="0"/>
              <a:t>: قواعد الموازنة العامة </a:t>
            </a:r>
            <a:endParaRPr lang="en-US" dirty="0"/>
          </a:p>
        </p:txBody>
      </p:sp>
      <p:graphicFrame>
        <p:nvGraphicFramePr>
          <p:cNvPr id="7" name="رسم تخطيطي 6"/>
          <p:cNvGraphicFramePr/>
          <p:nvPr>
            <p:extLst>
              <p:ext uri="{D42A27DB-BD31-4B8C-83A1-F6EECF244321}">
                <p14:modId xmlns:p14="http://schemas.microsoft.com/office/powerpoint/2010/main" val="1517784334"/>
              </p:ext>
            </p:extLst>
          </p:nvPr>
        </p:nvGraphicFramePr>
        <p:xfrm>
          <a:off x="571472" y="2060848"/>
          <a:ext cx="7373292"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632387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571480"/>
            <a:ext cx="7929617" cy="5643601"/>
          </a:xfrm>
        </p:spPr>
        <p:txBody>
          <a:bodyPr>
            <a:normAutofit fontScale="85000" lnSpcReduction="10000"/>
          </a:bodyPr>
          <a:lstStyle/>
          <a:p>
            <a:pPr algn="justLow"/>
            <a:r>
              <a:rPr lang="ar-IQ" b="1" dirty="0"/>
              <a:t> اهم انواع انظمة التبويب هي ما </a:t>
            </a:r>
            <a:r>
              <a:rPr lang="ar-IQ" b="1" dirty="0" err="1"/>
              <a:t>ياتي</a:t>
            </a:r>
            <a:r>
              <a:rPr lang="ar-IQ" b="1" dirty="0"/>
              <a:t> : </a:t>
            </a:r>
          </a:p>
          <a:p>
            <a:pPr algn="justLow"/>
            <a:r>
              <a:rPr lang="ar-IQ" b="1" dirty="0"/>
              <a:t>اولا : التبويب الاداري : وبموجب هذا التبويب يتم اظهار التخصيصات المعتمدة في الموازنة حسب الادارة التي ستقوم </a:t>
            </a:r>
            <a:r>
              <a:rPr lang="ar-IQ" b="1" dirty="0" err="1"/>
              <a:t>بالانفاق</a:t>
            </a:r>
            <a:r>
              <a:rPr lang="ar-IQ" b="1" dirty="0"/>
              <a:t> والجباية اي يعطي مقدار الاعتمادات الخاصة </a:t>
            </a:r>
            <a:r>
              <a:rPr lang="ar-IQ" b="1" dirty="0" err="1"/>
              <a:t>بالادارة</a:t>
            </a:r>
            <a:r>
              <a:rPr lang="ar-IQ" b="1" dirty="0"/>
              <a:t> كالوزارة او الهيئة العامة او المديرية العامة .</a:t>
            </a:r>
          </a:p>
          <a:p>
            <a:pPr algn="justLow"/>
            <a:r>
              <a:rPr lang="ar-IQ" b="1" dirty="0"/>
              <a:t>ثانيا : التبويب الاقتصادي : وبمقتضاه يتم التمييز بين النفقات والايرادات الجارية والنفقات والايرادات الرأسمالية ويفيد هذا النوع من التبويب في معرفة نسبة استخدامات المواد فالنفقات الجارية هي التي تستهلك حال استعمالها او لمدة تقل عن سنة والتي تمثل في المستلزمات الخدمية كالسفر والمستلزمات السلمية كالقرطاسية اما النفقات </a:t>
            </a:r>
            <a:r>
              <a:rPr lang="ar-IQ" b="1" dirty="0" err="1"/>
              <a:t>الراسمالية</a:t>
            </a:r>
            <a:r>
              <a:rPr lang="ar-IQ" b="1" dirty="0"/>
              <a:t> فهي التي تستخدم </a:t>
            </a:r>
            <a:r>
              <a:rPr lang="ar-IQ" b="1" dirty="0" err="1"/>
              <a:t>لإكثر</a:t>
            </a:r>
            <a:r>
              <a:rPr lang="ar-IQ" b="1" dirty="0"/>
              <a:t> من سنة واحدة والتي تتمثل في الموجودات الثابتة كالمباني والمكائن الاراضي .  </a:t>
            </a:r>
          </a:p>
          <a:p>
            <a:pPr algn="justLow"/>
            <a:r>
              <a:rPr lang="ar-IQ" b="1" dirty="0"/>
              <a:t>ثالثاً : التبويب النوعي :ويعتمد هذا التبويب على توزيع التخصيصات او الإيرادات حسب نوع النفقة أو الايراد ، كتخصيص </a:t>
            </a:r>
            <a:r>
              <a:rPr lang="ar-IQ" b="1" dirty="0" err="1"/>
              <a:t>أعتماد</a:t>
            </a:r>
            <a:r>
              <a:rPr lang="ar-IQ" b="1" dirty="0"/>
              <a:t> الرواتب ، وللقرطاسية ، أو الايراد المتحصلة من ضريبة الدخل والعقار والضريبة </a:t>
            </a:r>
            <a:r>
              <a:rPr lang="ar-IQ" b="1" dirty="0" err="1"/>
              <a:t>الكمركية</a:t>
            </a:r>
            <a:r>
              <a:rPr lang="ar-IQ" b="1" dirty="0"/>
              <a:t> .</a:t>
            </a:r>
          </a:p>
          <a:p>
            <a:pPr algn="justLow"/>
            <a:r>
              <a:rPr lang="ar-IQ" b="1" dirty="0"/>
              <a:t>رابعاً : التبويب الاقليمي : يقصد به توزيع النفقات والايرادات وفقاً </a:t>
            </a:r>
            <a:r>
              <a:rPr lang="ar-IQ" b="1" dirty="0" err="1"/>
              <a:t>لأقليم</a:t>
            </a:r>
            <a:r>
              <a:rPr lang="ar-IQ" b="1" dirty="0"/>
              <a:t> البلد أو مناطقه بهدف معرفة مقدار حصة كل اقليم أو محافظة من حجم النفقات العامة لذلك البلد من جهة ، ومقدار مساهمة ذلك الاقليم في الايرادات العامة من </a:t>
            </a:r>
            <a:r>
              <a:rPr lang="ar-IQ" b="1" dirty="0" err="1"/>
              <a:t>حهة</a:t>
            </a:r>
            <a:r>
              <a:rPr lang="ar-IQ" b="1" dirty="0"/>
              <a:t> أخرى ، من اجل توزيع النفقات العامة على جميع اجزاء البلد بصورة عادلة وحسب احتياجاتها .</a:t>
            </a:r>
          </a:p>
          <a:p>
            <a:pPr algn="justLow"/>
            <a:r>
              <a:rPr lang="ar-IQ" b="1"/>
              <a:t>خامساً : التبويب الوظيفي : يقصد به توزيع النفقة العامة حسب وظيفة النفقة ، حيث توجد وظائف رئيسية للحكومة تخصص لها مبالغ من اجل خدمة المواطنين .</a:t>
            </a:r>
            <a:endParaRPr lang="ar-IQ" b="1" dirty="0"/>
          </a:p>
        </p:txBody>
      </p:sp>
    </p:spTree>
    <p:extLst>
      <p:ext uri="{BB962C8B-B14F-4D97-AF65-F5344CB8AC3E}">
        <p14:creationId xmlns:p14="http://schemas.microsoft.com/office/powerpoint/2010/main" val="33420330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TM02455596[[fn=الربيع]]</Template>
  <TotalTime>188</TotalTime>
  <Words>380</Words>
  <Application>Microsoft Office PowerPoint</Application>
  <PresentationFormat>عرض على الشاشة (3:4)‏</PresentationFormat>
  <Paragraphs>22</Paragraphs>
  <Slides>5</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5</vt:i4>
      </vt:variant>
    </vt:vector>
  </HeadingPairs>
  <TitlesOfParts>
    <vt:vector size="12" baseType="lpstr">
      <vt:lpstr>Arial</vt:lpstr>
      <vt:lpstr>Courier New</vt:lpstr>
      <vt:lpstr>Tahoma</vt:lpstr>
      <vt:lpstr>Trebuchet MS</vt:lpstr>
      <vt:lpstr>Verdana</vt:lpstr>
      <vt:lpstr>Wingdings 2</vt:lpstr>
      <vt:lpstr>Spring</vt:lpstr>
      <vt:lpstr>عرض تقديمي في PowerPoint</vt:lpstr>
      <vt:lpstr>عرض تقديمي في PowerPoint</vt:lpstr>
      <vt:lpstr>ويمكن ان نستخلص من تعريف الموازنة العامة , السمات الاتية :</vt:lpstr>
      <vt:lpstr>: قواعد الموازنة العامة </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ذوي الاحتياجات الخاصة </dc:title>
  <dc:creator>abd</dc:creator>
  <cp:lastModifiedBy>win-7</cp:lastModifiedBy>
  <cp:revision>65</cp:revision>
  <dcterms:created xsi:type="dcterms:W3CDTF">2014-10-25T03:41:50Z</dcterms:created>
  <dcterms:modified xsi:type="dcterms:W3CDTF">2019-11-29T12:36:15Z</dcterms:modified>
</cp:coreProperties>
</file>