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9"/>
  </p:notesMasterIdLst>
  <p:sldIdLst>
    <p:sldId id="256" r:id="rId2"/>
    <p:sldId id="286" r:id="rId3"/>
    <p:sldId id="257" r:id="rId4"/>
    <p:sldId id="258" r:id="rId5"/>
    <p:sldId id="259" r:id="rId6"/>
    <p:sldId id="260" r:id="rId7"/>
    <p:sldId id="261"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E57F5C1-8AD6-4BE9-B315-D7554C97E5A2}" type="datetimeFigureOut">
              <a:rPr lang="ar-IQ" smtClean="0"/>
              <a:t>27/04/1441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6B0B922-73CD-4672-849F-D435FF3CB889}" type="slidenum">
              <a:rPr lang="ar-IQ" smtClean="0"/>
              <a:t>‹#›</a:t>
            </a:fld>
            <a:endParaRPr lang="ar-IQ"/>
          </a:p>
        </p:txBody>
      </p:sp>
    </p:spTree>
    <p:extLst>
      <p:ext uri="{BB962C8B-B14F-4D97-AF65-F5344CB8AC3E}">
        <p14:creationId xmlns:p14="http://schemas.microsoft.com/office/powerpoint/2010/main" val="271094365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56B0B922-73CD-4672-849F-D435FF3CB889}" type="slidenum">
              <a:rPr lang="ar-IQ" smtClean="0"/>
              <a:t>1</a:t>
            </a:fld>
            <a:endParaRPr lang="ar-IQ"/>
          </a:p>
        </p:txBody>
      </p:sp>
    </p:spTree>
    <p:extLst>
      <p:ext uri="{BB962C8B-B14F-4D97-AF65-F5344CB8AC3E}">
        <p14:creationId xmlns:p14="http://schemas.microsoft.com/office/powerpoint/2010/main" val="4068097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56B0B922-73CD-4672-849F-D435FF3CB889}" type="slidenum">
              <a:rPr lang="ar-IQ" smtClean="0"/>
              <a:t>2</a:t>
            </a:fld>
            <a:endParaRPr lang="ar-IQ"/>
          </a:p>
        </p:txBody>
      </p:sp>
    </p:spTree>
    <p:extLst>
      <p:ext uri="{BB962C8B-B14F-4D97-AF65-F5344CB8AC3E}">
        <p14:creationId xmlns:p14="http://schemas.microsoft.com/office/powerpoint/2010/main" val="2690848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27/04/1441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27/04/1441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27/04/1441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27/04/1441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3105835"/>
            <a:ext cx="6840760" cy="1077218"/>
          </a:xfrm>
          <a:prstGeom prst="rect">
            <a:avLst/>
          </a:prstGeom>
        </p:spPr>
        <p:txBody>
          <a:bodyPr wrap="square">
            <a:spAutoFit/>
          </a:bodyPr>
          <a:lstStyle/>
          <a:p>
            <a:r>
              <a:rPr lang="ar-IQ" sz="3200" b="1" dirty="0"/>
              <a:t>محاضرات مادة السياسات العامة المرحلة الرابعة </a:t>
            </a:r>
          </a:p>
          <a:p>
            <a:pPr algn="ctr"/>
            <a:r>
              <a:rPr lang="ar-IQ" sz="3200" b="1" dirty="0"/>
              <a:t>م.د كريم صيهود كرم </a:t>
            </a:r>
          </a:p>
        </p:txBody>
      </p:sp>
    </p:spTree>
    <p:extLst>
      <p:ext uri="{BB962C8B-B14F-4D97-AF65-F5344CB8AC3E}">
        <p14:creationId xmlns:p14="http://schemas.microsoft.com/office/powerpoint/2010/main" val="852277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30091" y="3244334"/>
            <a:ext cx="3740126" cy="584775"/>
          </a:xfrm>
          <a:prstGeom prst="rect">
            <a:avLst/>
          </a:prstGeom>
        </p:spPr>
        <p:txBody>
          <a:bodyPr wrap="none">
            <a:spAutoFit/>
          </a:bodyPr>
          <a:lstStyle/>
          <a:p>
            <a:r>
              <a:rPr lang="ar-IQ" sz="3200" b="1" dirty="0"/>
              <a:t>المحاضرة الاولى ( مقدمة </a:t>
            </a:r>
            <a:r>
              <a:rPr lang="ar-IQ" dirty="0"/>
              <a:t>)</a:t>
            </a:r>
          </a:p>
        </p:txBody>
      </p:sp>
    </p:spTree>
    <p:extLst>
      <p:ext uri="{BB962C8B-B14F-4D97-AF65-F5344CB8AC3E}">
        <p14:creationId xmlns:p14="http://schemas.microsoft.com/office/powerpoint/2010/main" val="92043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751344"/>
            <a:ext cx="6912768" cy="4401205"/>
          </a:xfrm>
          <a:prstGeom prst="rect">
            <a:avLst/>
          </a:prstGeom>
        </p:spPr>
        <p:txBody>
          <a:bodyPr wrap="square">
            <a:spAutoFit/>
          </a:bodyPr>
          <a:lstStyle/>
          <a:p>
            <a:r>
              <a:rPr lang="ar-IQ" sz="2000" b="1" dirty="0"/>
              <a:t>تشكل السياسة العامة أحد المفاهيم المستحدثة في دراسات العلوم السياسية- النظم السياسية بشكل خاص- والإدارة العامة،والتي أصبحت اليوم أحد أخصب المواضيع وأعقدها،حيث لقيت إهتماما بالغا وتداولا واسعا من لدن الباحثين والمتخصصين في علم الإدارة العامة وعلماء السياسة،إذا فهي فكرة مائعة ومضمون لزج يستجلب الكثير من المعاني كالحكومة،الإدارة العامة والمصالح الوطنية ,......الخ , فالسياسة العامة بهذا المعنى وصفها البعض بأنها:"ذلك الممر الحلزوني المؤطر والغيرمؤطر أحيانا يجد المارون منه أنفسهم مجبرين على المرور منه , صناعاً ومستفيدين ومنفذين".</a:t>
            </a:r>
          </a:p>
          <a:p>
            <a:r>
              <a:rPr lang="ar-IQ" sz="2000" b="1" dirty="0"/>
              <a:t>فلا مناص إذا من أن تكون الخيارات المجتمعية أو السياسات الوطنية منصهرة خلف أبجديات السياسة العامة , وعليه فإنها تتجاوز أن تكون مجرد خطة إرشادية, أو دليلا مروريا آنيا،وذلك إذا تم تحريرها من المحددات الوظيفية بإتجاه الرحابة المفاهمية والفلسفية, والأفكار والقيم في جميع توجهاتها وتفاعلاتها ومستوياتها بالشكل الذي تعبر فيه السياسة العامة عن المقومات ذات العلاقة بالإنسان والمجتمع والتنظيم والحكومة...الخ .</a:t>
            </a:r>
          </a:p>
        </p:txBody>
      </p:sp>
    </p:spTree>
    <p:extLst>
      <p:ext uri="{BB962C8B-B14F-4D97-AF65-F5344CB8AC3E}">
        <p14:creationId xmlns:p14="http://schemas.microsoft.com/office/powerpoint/2010/main" val="3245724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889844"/>
            <a:ext cx="7128792" cy="4370427"/>
          </a:xfrm>
          <a:prstGeom prst="rect">
            <a:avLst/>
          </a:prstGeom>
        </p:spPr>
        <p:txBody>
          <a:bodyPr wrap="square">
            <a:spAutoFit/>
          </a:bodyPr>
          <a:lstStyle/>
          <a:p>
            <a:r>
              <a:rPr lang="ar-IQ" sz="2000" b="1" dirty="0"/>
              <a:t>إن الطبيعة المائعة جعلت منها حقلاً دراسياً علمياً, يتناول السياسة العامة بكل جوانبها من مفاهيم ومراحل،وتحليل وتوضيح أسبابها وأثأرها ومحتوياتها, ومدى تأثير العوامل البيئية عليها أيضا,وكذا تحليل تأثير المؤسسات المتنوعة والعمليات السياسية والسلوك السياسي في صنعها وتحليلها , فلابد أن تضع السياسة العامة معالم الطريق التي تسلكه المنظمات والهيئات الحكومية ككل لمواجهة التحديات البيئية الداخلية والخارجية، فهي التي تستطيع التوفيق بين العناصر المختلفة،وتوجد التوازن بين الأداء الوظيفي والأهداف المتوخاة, وهي التي تتولى أيضا إستراتيجيات التنسيق والتكامل والتكيف . </a:t>
            </a:r>
          </a:p>
          <a:p>
            <a:r>
              <a:rPr lang="ar-IQ" sz="2000" b="1" dirty="0"/>
              <a:t>وفي هذا الصدد طور علماء السياسة عدة نماذج ومداخل لدراسة السياسة العامة لأغراض تحليلها وتقديم المرتكزات الأساسية التي تقوم عليها،وصولاً إلى تحديدمستويات أبعاد الظاهرة وبناءاً على ذلك, سوف نتطرق في هذا المبحث إلى ما تحمله السياسة العامة من معنى على صعيد المفهوم والنظريات والسلوكيات والممارسات ؟ </a:t>
            </a:r>
          </a:p>
          <a:p>
            <a:r>
              <a:rPr lang="ar-IQ" sz="2000" b="1" dirty="0"/>
              <a:t>أولا:السياسة العامة علي صعيد المفاهيم</a:t>
            </a:r>
          </a:p>
        </p:txBody>
      </p:sp>
    </p:spTree>
    <p:extLst>
      <p:ext uri="{BB962C8B-B14F-4D97-AF65-F5344CB8AC3E}">
        <p14:creationId xmlns:p14="http://schemas.microsoft.com/office/powerpoint/2010/main" val="606451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1305342"/>
            <a:ext cx="7416824" cy="3477875"/>
          </a:xfrm>
          <a:prstGeom prst="rect">
            <a:avLst/>
          </a:prstGeom>
        </p:spPr>
        <p:txBody>
          <a:bodyPr wrap="square">
            <a:spAutoFit/>
          </a:bodyPr>
          <a:lstStyle/>
          <a:p>
            <a:pPr algn="just"/>
            <a:r>
              <a:rPr lang="ar-IQ" sz="2000" b="1" dirty="0" smtClean="0"/>
              <a:t> </a:t>
            </a:r>
            <a:r>
              <a:rPr lang="ar-IQ" sz="2000" b="1" dirty="0"/>
              <a:t>مفهوم السياسة العامة:</a:t>
            </a:r>
          </a:p>
          <a:p>
            <a:pPr algn="just"/>
            <a:r>
              <a:rPr lang="ar-IQ" sz="2000" b="1" dirty="0"/>
              <a:t>إن دراسة المفاهيم المتعلقة بالسياسة العامة هي دراسة لما يفعله النظام السياسي للإجابة على السؤال الكبير الذي طرحه"هارولد لاسويل"منذ 50 عاما :من يحصل على ماذا؟ ومتى وكيف؟،أو هي التوزيع أو التخصيص السلطوي للقيم على حد تعبير"دافيد </a:t>
            </a:r>
            <a:r>
              <a:rPr lang="ar-IQ" sz="2000" b="1" dirty="0" smtClean="0"/>
              <a:t>إستون"وهي </a:t>
            </a:r>
            <a:r>
              <a:rPr lang="ar-IQ" sz="2000" b="1" dirty="0"/>
              <a:t>أيضا دراسة لوظائف النظام السياسي وقدراته وفق منهج(غابريل ألموند)وبتعبيرأدق"لرفاعة الطهطاوي" هي قضاء مصالح العباد و إدارة شؤونهم ، أي بإختصار دراسة للأداء الحكومي بمظمونه الإداري </a:t>
            </a:r>
            <a:r>
              <a:rPr lang="ar-IQ" sz="2000" b="1" dirty="0" smtClean="0"/>
              <a:t>والسياسي</a:t>
            </a:r>
            <a:endParaRPr lang="ar-IQ" sz="2000" b="1" dirty="0"/>
          </a:p>
          <a:p>
            <a:pPr algn="just"/>
            <a:r>
              <a:rPr lang="ar-IQ" sz="2000" b="1" dirty="0"/>
              <a:t>  وقبل التعرف على مفهوم السياسة العامة لا بد من التعرف على بعض المفاهيم التي تدخل في تركيب ومحصلة هذا المفهوم اللزج والمائع، وعند تشريح السياسة العامة فأول مفهوم يمكن أن يستدعي الاهتمام هو مصطلح السياسة .</a:t>
            </a:r>
          </a:p>
          <a:p>
            <a:endParaRPr lang="ar-IQ" sz="2000" b="1" dirty="0"/>
          </a:p>
        </p:txBody>
      </p:sp>
    </p:spTree>
    <p:extLst>
      <p:ext uri="{BB962C8B-B14F-4D97-AF65-F5344CB8AC3E}">
        <p14:creationId xmlns:p14="http://schemas.microsoft.com/office/powerpoint/2010/main" val="508526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356651"/>
            <a:ext cx="6984776" cy="5909310"/>
          </a:xfrm>
          <a:prstGeom prst="rect">
            <a:avLst/>
          </a:prstGeom>
        </p:spPr>
        <p:txBody>
          <a:bodyPr wrap="square">
            <a:spAutoFit/>
          </a:bodyPr>
          <a:lstStyle/>
          <a:p>
            <a:endParaRPr lang="ar-IQ" dirty="0" smtClean="0"/>
          </a:p>
          <a:p>
            <a:endParaRPr lang="ar-IQ" dirty="0"/>
          </a:p>
          <a:p>
            <a:endParaRPr lang="ar-IQ" dirty="0" smtClean="0"/>
          </a:p>
          <a:p>
            <a:r>
              <a:rPr lang="ar-IQ" b="1" dirty="0" smtClean="0"/>
              <a:t>تعريف </a:t>
            </a:r>
            <a:r>
              <a:rPr lang="ar-IQ" b="1" dirty="0"/>
              <a:t>السياسة : </a:t>
            </a:r>
          </a:p>
          <a:p>
            <a:r>
              <a:rPr lang="ar-IQ" b="1" dirty="0"/>
              <a:t>هناك تعاريف متعددة ومتباينة لكلمة " سياسة " فقد عرفت السياسة(</a:t>
            </a:r>
            <a:r>
              <a:rPr lang="en-US" b="1" dirty="0"/>
              <a:t>policy) </a:t>
            </a:r>
            <a:r>
              <a:rPr lang="ar-IQ" b="1" dirty="0"/>
              <a:t>بأنها:"برنامج معد للقيم المستهدفة والممارسات،وهي وضع وصياغة وتطبيق التحديات والمطالب والتوقعات فيما يخص مستقبل علاقات الذات مع الغير , وقد أكد البعض على عنصر الإكراه , فوضعت السياسة بأنها الإكراه المخطط عمدا،أو أقوال تحدد غرض ووسائل وموضوع أشياء ممارسة الإكراه داخل سياق علاقة القوة في المنظمات ،وأشار البعض إلى مخرج لأي صانع قرار وأشار البعض إلى تعلقها بالمدى الطويل والبعض إلى جوانب التوجه نحو الهدف</a:t>
            </a:r>
            <a:r>
              <a:rPr lang="ar-IQ" b="1" dirty="0" smtClean="0"/>
              <a:t>"</a:t>
            </a:r>
            <a:endParaRPr lang="ar-IQ" b="1" dirty="0"/>
          </a:p>
          <a:p>
            <a:r>
              <a:rPr lang="ar-IQ" b="1" dirty="0"/>
              <a:t>ويعرف أحد علماء السياسة وهو "</a:t>
            </a:r>
            <a:r>
              <a:rPr lang="en-US" b="1" dirty="0"/>
              <a:t>presthus " </a:t>
            </a:r>
            <a:r>
              <a:rPr lang="ar-IQ" b="1" dirty="0"/>
              <a:t>السياسة بأنها:"أسلوب أو طريقة للتصرف الذي يتم إختياره بواسطة الحكومة والمنظمات الجماعية أو ألأفراد من بين العديد من البدائل في ضوء ظروف معينة لكي ترشد وتحدد القرارات الحالية والمستقبلية</a:t>
            </a:r>
            <a:r>
              <a:rPr lang="ar-IQ" b="1" dirty="0" smtClean="0"/>
              <a:t>".</a:t>
            </a:r>
            <a:endParaRPr lang="ar-IQ" b="1" dirty="0"/>
          </a:p>
          <a:p>
            <a:r>
              <a:rPr lang="ar-IQ" b="1" dirty="0"/>
              <a:t>وهناك من عرف السياسة -ومن زاوية محددة- كعملية تحكم صنع القرار في تعريف يصفها بأنها:"مرشد للتفكير في إتخاذ القرار،فهي تحكم وتصف إجراء عملية إتخاذ القرارات في ضوء أو من خلال إطار محدد، وهذا الإطار هو مجموعة من القواعد التي تحكم وتوجه عملية إتخاذ القرارات</a:t>
            </a:r>
            <a:r>
              <a:rPr lang="ar-IQ" b="1" dirty="0" smtClean="0"/>
              <a:t>"</a:t>
            </a:r>
            <a:endParaRPr lang="ar-IQ" b="1" dirty="0"/>
          </a:p>
          <a:p>
            <a:r>
              <a:rPr lang="ar-IQ" b="1" dirty="0"/>
              <a:t>أي يمكن النظر إلى السياسة في معناها الأساسي على أنها عملية إختيار فردي أو جماعي والتي تشرح وتبرر وترشد أو تحدد تصرفا معينا سواء كان قائما فعلا أو يحتمل الوقوع , وعادة السياسة تحدد الإطار الذي يمكن للقرارات أن تتخذ فيه ، وفي بعض الأحيان يمكن أن تكون محصلة لعدد من القرارات أو النتائج المتراكمة للتصرفات والإختيارات</a:t>
            </a:r>
          </a:p>
        </p:txBody>
      </p:sp>
    </p:spTree>
    <p:extLst>
      <p:ext uri="{BB962C8B-B14F-4D97-AF65-F5344CB8AC3E}">
        <p14:creationId xmlns:p14="http://schemas.microsoft.com/office/powerpoint/2010/main" val="387350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47664" y="612845"/>
            <a:ext cx="6984776" cy="3970318"/>
          </a:xfrm>
          <a:prstGeom prst="rect">
            <a:avLst/>
          </a:prstGeom>
        </p:spPr>
        <p:txBody>
          <a:bodyPr wrap="square">
            <a:spAutoFit/>
          </a:bodyPr>
          <a:lstStyle/>
          <a:p>
            <a:r>
              <a:rPr lang="ar-IQ" b="1" dirty="0"/>
              <a:t>مفهوم السياسات"</a:t>
            </a:r>
            <a:r>
              <a:rPr lang="en-US" b="1" dirty="0"/>
              <a:t>politics" </a:t>
            </a:r>
            <a:r>
              <a:rPr lang="ar-IQ" b="1" dirty="0"/>
              <a:t>والتي تعرف على أنها:"..تلك التوصيات العامة التي تشكل إطار للتفكير في المواقف،وتوجه القرارات نحو تنفيذ الغايات المنشودة،وتكون واضحة،محددة،مفهومة،تتسم بالثبات النسبي،واقعية ومنطقية،وألا تكون متعارضة مع الأهداف</a:t>
            </a:r>
            <a:r>
              <a:rPr lang="ar-IQ" b="1" dirty="0" smtClean="0"/>
              <a:t>."</a:t>
            </a:r>
            <a:endParaRPr lang="ar-IQ" b="1" dirty="0"/>
          </a:p>
          <a:p>
            <a:r>
              <a:rPr lang="ar-IQ" b="1" dirty="0"/>
              <a:t>وفي تعريف آخر تمثل السياسات:" مجموعة القواعد والمبادئ التي يلتزم بها المخططون و المنفذون في كل مراحل العمل،فهي تعبير عن الاتجاهات الرسمية في التنظيم نحو أنماط السلوك المسموح به،وتعبر أيضا عن الوسائل التي يمكن اتباعها لتحقيق الأهداف</a:t>
            </a:r>
            <a:r>
              <a:rPr lang="ar-IQ" b="1" dirty="0" smtClean="0"/>
              <a:t>."</a:t>
            </a:r>
            <a:endParaRPr lang="ar-IQ" b="1" dirty="0"/>
          </a:p>
          <a:p>
            <a:r>
              <a:rPr lang="ar-IQ" b="1" dirty="0"/>
              <a:t>فالسياسة بإيجاز هي صياغة الأهداف، وفي مفهومها العام هي إتجاه يوضح أسلوب التفكير عند إتخاذ القرارات الصالحة لمشروع ما, كما أنها الموجه والمرشد للأفعال والقرارات لأنها تضع الأساس الذي يربط تلك الأفعال بالأهداف، وهناك إرتباط وثيق وثمة علاقة جوهرية بين المبادئ والسياسات والقواعد في مجال التطبيق العملي. ومن جملة التعاريف المقدمة من أهل الاختصاص يتضح لنا جليا أن السياسة تتفاوت وتختلف من حيث تعاريفها حسب المناظر والزوايا المراد تحديدها, فهناك من ينظر لها من زاوية السلوك المرتبط بالأشخاص ومؤسسات </a:t>
            </a:r>
          </a:p>
        </p:txBody>
      </p:sp>
    </p:spTree>
    <p:extLst>
      <p:ext uri="{BB962C8B-B14F-4D97-AF65-F5344CB8AC3E}">
        <p14:creationId xmlns:p14="http://schemas.microsoft.com/office/powerpoint/2010/main" val="3994372561"/>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793</Words>
  <Application>Microsoft Office PowerPoint</Application>
  <PresentationFormat>عرض على الشاشة (3:4)‏</PresentationFormat>
  <Paragraphs>24</Paragraphs>
  <Slides>7</Slides>
  <Notes>2</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zero one</dc:creator>
  <cp:lastModifiedBy>zero one</cp:lastModifiedBy>
  <cp:revision>6</cp:revision>
  <dcterms:created xsi:type="dcterms:W3CDTF">2019-12-21T15:19:11Z</dcterms:created>
  <dcterms:modified xsi:type="dcterms:W3CDTF">2019-12-24T13:13:01Z</dcterms:modified>
</cp:coreProperties>
</file>