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9"/>
  </p:notesMasterIdLst>
  <p:sldIdLst>
    <p:sldId id="256" r:id="rId2"/>
    <p:sldId id="268" r:id="rId3"/>
    <p:sldId id="269" r:id="rId4"/>
    <p:sldId id="270" r:id="rId5"/>
    <p:sldId id="271" r:id="rId6"/>
    <p:sldId id="272" r:id="rId7"/>
    <p:sldId id="273"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E57F5C1-8AD6-4BE9-B315-D7554C97E5A2}" type="datetimeFigureOut">
              <a:rPr lang="ar-IQ" smtClean="0"/>
              <a:t>27/04/1441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6B0B922-73CD-4672-849F-D435FF3CB889}" type="slidenum">
              <a:rPr lang="ar-IQ" smtClean="0"/>
              <a:t>‹#›</a:t>
            </a:fld>
            <a:endParaRPr lang="ar-IQ"/>
          </a:p>
        </p:txBody>
      </p:sp>
    </p:spTree>
    <p:extLst>
      <p:ext uri="{BB962C8B-B14F-4D97-AF65-F5344CB8AC3E}">
        <p14:creationId xmlns:p14="http://schemas.microsoft.com/office/powerpoint/2010/main" val="271094365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56B0B922-73CD-4672-849F-D435FF3CB889}" type="slidenum">
              <a:rPr lang="ar-IQ" smtClean="0"/>
              <a:t>1</a:t>
            </a:fld>
            <a:endParaRPr lang="ar-IQ"/>
          </a:p>
        </p:txBody>
      </p:sp>
    </p:spTree>
    <p:extLst>
      <p:ext uri="{BB962C8B-B14F-4D97-AF65-F5344CB8AC3E}">
        <p14:creationId xmlns:p14="http://schemas.microsoft.com/office/powerpoint/2010/main" val="4068097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56B0B922-73CD-4672-849F-D435FF3CB889}" type="slidenum">
              <a:rPr lang="ar-IQ" smtClean="0"/>
              <a:t>2</a:t>
            </a:fld>
            <a:endParaRPr lang="ar-IQ"/>
          </a:p>
        </p:txBody>
      </p:sp>
    </p:spTree>
    <p:extLst>
      <p:ext uri="{BB962C8B-B14F-4D97-AF65-F5344CB8AC3E}">
        <p14:creationId xmlns:p14="http://schemas.microsoft.com/office/powerpoint/2010/main" val="2744583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27/04/1441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27/04/1441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27/04/1441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27/04/1441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27/04/1441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27/04/1441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27/04/1441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87624" y="3105835"/>
            <a:ext cx="6840760" cy="1077218"/>
          </a:xfrm>
          <a:prstGeom prst="rect">
            <a:avLst/>
          </a:prstGeom>
        </p:spPr>
        <p:txBody>
          <a:bodyPr wrap="square">
            <a:spAutoFit/>
          </a:bodyPr>
          <a:lstStyle/>
          <a:p>
            <a:r>
              <a:rPr lang="ar-IQ" sz="3200" b="1" dirty="0"/>
              <a:t>محاضرات مادة السياسات العامة المرحلة الرابعة </a:t>
            </a:r>
          </a:p>
          <a:p>
            <a:pPr algn="ctr"/>
            <a:r>
              <a:rPr lang="ar-IQ" sz="3200" b="1" dirty="0"/>
              <a:t>م.د كريم صيهود كرم </a:t>
            </a:r>
          </a:p>
        </p:txBody>
      </p:sp>
    </p:spTree>
    <p:extLst>
      <p:ext uri="{BB962C8B-B14F-4D97-AF65-F5344CB8AC3E}">
        <p14:creationId xmlns:p14="http://schemas.microsoft.com/office/powerpoint/2010/main" val="852277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63688" y="3244334"/>
            <a:ext cx="6192688" cy="2308324"/>
          </a:xfrm>
          <a:prstGeom prst="rect">
            <a:avLst/>
          </a:prstGeom>
        </p:spPr>
        <p:txBody>
          <a:bodyPr wrap="square">
            <a:spAutoFit/>
          </a:bodyPr>
          <a:lstStyle/>
          <a:p>
            <a:r>
              <a:rPr lang="ar-IQ" sz="7200" b="1" dirty="0"/>
              <a:t>المحاضرة </a:t>
            </a:r>
            <a:r>
              <a:rPr lang="ar-IQ" sz="7200" b="1" dirty="0" smtClean="0"/>
              <a:t>الرابعه مكونات </a:t>
            </a:r>
            <a:r>
              <a:rPr lang="ar-IQ" sz="7200" b="1" dirty="0" smtClean="0"/>
              <a:t>السياسة </a:t>
            </a:r>
            <a:endParaRPr lang="ar-IQ" sz="7200" b="1" dirty="0"/>
          </a:p>
        </p:txBody>
      </p:sp>
    </p:spTree>
    <p:extLst>
      <p:ext uri="{BB962C8B-B14F-4D97-AF65-F5344CB8AC3E}">
        <p14:creationId xmlns:p14="http://schemas.microsoft.com/office/powerpoint/2010/main" val="1287910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19672" y="1305342"/>
            <a:ext cx="6696744" cy="3785652"/>
          </a:xfrm>
          <a:prstGeom prst="rect">
            <a:avLst/>
          </a:prstGeom>
        </p:spPr>
        <p:txBody>
          <a:bodyPr wrap="square">
            <a:spAutoFit/>
          </a:bodyPr>
          <a:lstStyle/>
          <a:p>
            <a:r>
              <a:rPr lang="ar-IQ" sz="2000" b="1" dirty="0"/>
              <a:t>مفهوم السياسة العامة من المنظور المؤسسي (الحكومة):</a:t>
            </a:r>
          </a:p>
          <a:p>
            <a:r>
              <a:rPr lang="ar-IQ" sz="2000" b="1" dirty="0"/>
              <a:t>توصف الحكومة بأنها سلطة تمارس السيادة في الدولة لأجل حفظ النظام وتنظيم الأمور داخليا وخارجيا , فضلا عن كونها بنية تنظيمية تشمل أجهزة ومؤسسات تقوم بوضع القواعد القانونية وتنفيذها،إلى جانب كونها تمثل مركز عملية إتخاذ القرار ورسم السياسات العامة،أي العلبة السوداء كما وصفها"استون" التي تحدد كيفية إنسياب العلاقة بين التشريع والتنفيذ والقضاء .فيمكن حسب هذه المعطيات النظر إلى السياسة العامة من خلال كونها ممارسة تمثل عملية إتخاذ القرارات ورسم السياسات داخل الأجهزة الحكومية في سبيل صيانة بنيتها التنظيمية, فمن هذا المنظور المركب المستوعب لطبيعة الحكومة من حيث ما تحمله من مواصفات وخصائص وردت عدة تعاريف تدل علي السياسة العامة من حيث كونها عملية تنظيمية تقتضيها الطبيعة المؤسساتية للحكومة وعلاقتها مع البيئة الخارجية بكل محتوياتها</a:t>
            </a:r>
          </a:p>
        </p:txBody>
      </p:sp>
    </p:spTree>
    <p:extLst>
      <p:ext uri="{BB962C8B-B14F-4D97-AF65-F5344CB8AC3E}">
        <p14:creationId xmlns:p14="http://schemas.microsoft.com/office/powerpoint/2010/main" val="129664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474345"/>
            <a:ext cx="7128792" cy="3970318"/>
          </a:xfrm>
          <a:prstGeom prst="rect">
            <a:avLst/>
          </a:prstGeom>
        </p:spPr>
        <p:txBody>
          <a:bodyPr wrap="square">
            <a:spAutoFit/>
          </a:bodyPr>
          <a:lstStyle/>
          <a:p>
            <a:r>
              <a:rPr lang="ar-IQ" b="1" dirty="0"/>
              <a:t>فمن هذا المنطلق عرف"منري توني" السياسة العامة بأنها:" تلك الوسائل المعتمدة من خلال الحكومة في سبيل إحداث تغيرات معينة داخل النظام الاجتماعي للدولة". لقد أوضح هذا التعريف الجوانب الفنية للسياسة العامة بوصفها عملية ديناميكية آلية،أي تلك الأساليب المستخدمة من قبل الحكومة هي التي أدت إلى صياغة السياسة العامة وتوجيهها بنمط معين لإحداث صدى داخل البيئة. </a:t>
            </a:r>
          </a:p>
          <a:p>
            <a:r>
              <a:rPr lang="ar-IQ" b="1" dirty="0"/>
              <a:t>لكن"دي كوسيولاس </a:t>
            </a:r>
            <a:r>
              <a:rPr lang="en-US" b="1" dirty="0"/>
              <a:t>D-KOUSOULAS" </a:t>
            </a:r>
            <a:r>
              <a:rPr lang="ar-IQ" b="1" dirty="0"/>
              <a:t>كان أكثر تحديد وشمولا بوصفه للسياسة العامة من منظور الحكومة بأنها:" تلك القرارات والخطط التي تضعها الهيئات الحكومية، من أجل معالجة القضايا العامة في </a:t>
            </a:r>
            <a:r>
              <a:rPr lang="ar-IQ" b="1" dirty="0" smtClean="0"/>
              <a:t>المجتمع"فهو </a:t>
            </a:r>
            <a:r>
              <a:rPr lang="ar-IQ" b="1" dirty="0"/>
              <a:t>يوضح سلوك الحكومة إزاء القضايا والمشكلات, تعبيرا عن ذلك بإصدار قرارات وخطط لمواجهة هذه المشاكل, فالتعريف شامل للوسائل والأجهزة الحكومية والوظائف ( قرارات التحويل ) والأهداف ( مواجهة القضايا ). </a:t>
            </a:r>
          </a:p>
          <a:p>
            <a:r>
              <a:rPr lang="ar-IQ" b="1" dirty="0"/>
              <a:t>ومن زاوية أخرى وبشكل شامل عرفها (توماس داي) بأنها:" العلاقة بين الوحدة الحكومية وبيئتها،فهي تعبير عن كل شيء تقوم به الحكومة،أوهي تقرير أو اختيار حكومي للفعل أو عدم الفعل</a:t>
            </a:r>
            <a:r>
              <a:rPr lang="ar-IQ" b="1" dirty="0" smtClean="0"/>
              <a:t>..." </a:t>
            </a:r>
            <a:r>
              <a:rPr lang="ar-IQ" b="1" dirty="0"/>
              <a:t>أي أنها إختيار الحكومات لما تفعله وما لا تفعله ضمن مجال معين، فهذا توضيح لماهية أفكار الحكومة وعملية ظبط الصراع بين المجتمع وأعضاء التنظيم من سلوك </a:t>
            </a:r>
          </a:p>
        </p:txBody>
      </p:sp>
    </p:spTree>
    <p:extLst>
      <p:ext uri="{BB962C8B-B14F-4D97-AF65-F5344CB8AC3E}">
        <p14:creationId xmlns:p14="http://schemas.microsoft.com/office/powerpoint/2010/main" val="2360542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87624" y="197346"/>
            <a:ext cx="6840760" cy="5324535"/>
          </a:xfrm>
          <a:prstGeom prst="rect">
            <a:avLst/>
          </a:prstGeom>
        </p:spPr>
        <p:txBody>
          <a:bodyPr wrap="square">
            <a:spAutoFit/>
          </a:bodyPr>
          <a:lstStyle/>
          <a:p>
            <a:r>
              <a:rPr lang="ar-IQ" sz="2000" b="1" dirty="0"/>
              <a:t>أي طريقة عمل هادفة يتبعها منفذ أو منفذون في تعاملهم مع مشكلة أو مسألة ذات إهتمام بارز تندرج في إطار ما هو واقع فعليا أو تلك السياسات التي تطورها الأجهزة الحكومية والمسؤولون الحكومين , رغم تأثير الأشخاص والعوامل غير الحكومية في تطويرها . </a:t>
            </a:r>
          </a:p>
          <a:p>
            <a:r>
              <a:rPr lang="ar-IQ" sz="2000" b="1" dirty="0"/>
              <a:t>ومن مدخل آخر تشير إلى:" الأهداف التي تقرر الحكومة تنفيذها في مختلف مجالات النشاط الذي تتدخل فيه </a:t>
            </a:r>
            <a:r>
              <a:rPr lang="ar-IQ" sz="2000" b="1" dirty="0" smtClean="0"/>
              <a:t>الدولة"أي </a:t>
            </a:r>
            <a:r>
              <a:rPr lang="ar-IQ" sz="2000" b="1" dirty="0"/>
              <a:t>كل ما من شأنه أن يحضى بتدخل الدولة وليس هناك إشارة في التعريف ما إذا كانت هذه الأهداف تتعلق بخير الأمة , فإذا كانت الرعاية الصحية , والتربية وحفظ الأمن والتنمية تعد من الأهداف التي تعمل الدولة على تحقيقها .فعادة ما يكون تدخل الحكومة في القهر والتعسف والقيام بحرب عدوانية هذا أيضا يكون هدفا تسعى الإدارة والحكومة بشكل عام إلى تحقيقه باستعمالها السلطة اللائحية كالظبط والتنظيم . </a:t>
            </a:r>
          </a:p>
          <a:p>
            <a:r>
              <a:rPr lang="ar-IQ" sz="2000" b="1" dirty="0"/>
              <a:t>وثمة تعريفات متعددة من هذه الزاوية ومعظمها يندرج في إطار ما قدمناه من حيث كون السياسة العامة مجموعة القواعد والبرامج الحكومية التي تشكل قرارات أو مخرجات النظام السياسي بصدد مجال معين , ويتم التعبير عن السياسة العامة في عدة صور وأشكال منها القوانين واللوائح والقرارات الإدارية.فالمنظور الحكومي للسياسة العامة يولي إهتماما بارزا في وقتنا الحاضر وذلك بفعل ما يشهده المحيط السياسي من تغيرات إقليمية ودولية لبلدان العالم والبلدان النامية خاصة</a:t>
            </a:r>
          </a:p>
        </p:txBody>
      </p:sp>
    </p:spTree>
    <p:extLst>
      <p:ext uri="{BB962C8B-B14F-4D97-AF65-F5344CB8AC3E}">
        <p14:creationId xmlns:p14="http://schemas.microsoft.com/office/powerpoint/2010/main" val="2886172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335846"/>
            <a:ext cx="6912768" cy="5324535"/>
          </a:xfrm>
          <a:prstGeom prst="rect">
            <a:avLst/>
          </a:prstGeom>
        </p:spPr>
        <p:txBody>
          <a:bodyPr wrap="square">
            <a:spAutoFit/>
          </a:bodyPr>
          <a:lstStyle/>
          <a:p>
            <a:pPr algn="just"/>
            <a:r>
              <a:rPr lang="ar-IQ" sz="2000" b="1" dirty="0" smtClean="0"/>
              <a:t>مفهوم </a:t>
            </a:r>
            <a:r>
              <a:rPr lang="ar-IQ" sz="2000" b="1" dirty="0"/>
              <a:t>صنع السياسة العامة .</a:t>
            </a:r>
          </a:p>
          <a:p>
            <a:pPr algn="just"/>
            <a:r>
              <a:rPr lang="ar-IQ" sz="2000" b="1" dirty="0"/>
              <a:t>لقد تم التحول في الستينات والسبعينات من دراسة القرار إلى دراسة صنع القرار كتطبيق للعملية السياسية, وأصبح التركيز أيضا على المشكلات العامة القابلة للحل, والتركيز على التنفيذ و إستخدام المعرفة والأساليب العلمية والفنية في عملية بناء السياسات وكذا الأساليب والمعارف اللازمة لصنع أفضل للسياسة العامة, وذلك من منظور كلي يعتمد على المعرفة والخبرات الشخصية لصناع السياسة والإبداع المنظم في إختيار البدائل، وكذلك الاهتمام بالمتغيرات البيئية وعمليات التغيير وظروف التبدل الاجتماعي, بالإضافة إلى الاعتراف بالعقلانية في مجال السياسات . وبناءا على هذه المعطيات أصبحت عملية صنع السياسة العامة عملية ديناميكية تمر بعدة مراحل, وتتمخض عنها عدة تفاعلات ناجمة عن البيئة الداخلية والخارجية،وفي هذا الإطار يمكن إعتبار صنع السياسة العامة عملية سياسية تتضمن صراعا بين أفراد وجماعات , وأحيانا كفاحا ونظالا من أجل الخيارات حول قضايا سياسية ومشاكل عامة،وفي هذا السياق يعرف فهمي خليفة الفهداوي في كتابه "السياسة العامة منظور كلي في البنية والتحليل" عملية صنع السياسة العامة بأنها :" تلك المنظومة الفاعلة ( المستقلة والمتغيرة والمتكيفة والتابعة ), التي تتفاعل مع محيطها والمتغيرات ذات العلاقة من خلال استجابتها الحيوية ( فكرا وعملا ) </a:t>
            </a:r>
          </a:p>
        </p:txBody>
      </p:sp>
    </p:spTree>
    <p:extLst>
      <p:ext uri="{BB962C8B-B14F-4D97-AF65-F5344CB8AC3E}">
        <p14:creationId xmlns:p14="http://schemas.microsoft.com/office/powerpoint/2010/main" val="343337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751344"/>
            <a:ext cx="7344816" cy="4093428"/>
          </a:xfrm>
          <a:prstGeom prst="rect">
            <a:avLst/>
          </a:prstGeom>
        </p:spPr>
        <p:txBody>
          <a:bodyPr wrap="square">
            <a:spAutoFit/>
          </a:bodyPr>
          <a:lstStyle/>
          <a:p>
            <a:pPr algn="just"/>
            <a:r>
              <a:rPr lang="ar-IQ" sz="2000" b="1" dirty="0"/>
              <a:t>إن هذا التعريف في تقديرنا يضم معاني عدة تتعلق بجوانب صنع السياسة العامة من توفير الموارد والقيام بمجموعة من الإجراءات تقوم بها أطراف مختلفة حسب موقعه في النظام السياسي ككل, ولا يمكن أن يحدث هذا بمعزل عن البيئة المحلية, فلا تكون هذه العملية منسقة وكفوءة وفعالة ما لم تأخذ في الحسبان الظروف البيئية كالثقافة السياسية والظروف الاجتماعية والاقتصادية, والمؤثرات الرسمية وغير الرسمية التي تؤثر في هذه العملية.ولابد من الإشارة هنا إلى وجود إختلافات جوهرية بين عملية صنع السياسة العامة وعملية صنع القرار،حيث يكون صنع السياسة العامة من واجبات الجهاز السياسي في الدولة وبمشاركة كل الفاعلين في النظام السياسي والاجتماعي،أما صنع القرار فيتم من طرف العاملين في الجهاز الإداري في كافة المستويات المركزية والمحلية, كما أن أهداف السياسة العامة ذات طبيعة حيوية ديناميكية, بينما يغلب الطابع الروتيني على عملية صنع القرار ولا بأس هنا أن نعطي تعريفا إجرائيا لعملية صنع القرار حتى تكون أكثر وضوحا ونقف على مجمل الإختلافات الجوهرية بين العمليتين, فعملية صنع القرار تعرف بأنها :" عملية المفاضلة بين البدائل والحلول المتاحة </a:t>
            </a:r>
          </a:p>
        </p:txBody>
      </p:sp>
    </p:spTree>
    <p:extLst>
      <p:ext uri="{BB962C8B-B14F-4D97-AF65-F5344CB8AC3E}">
        <p14:creationId xmlns:p14="http://schemas.microsoft.com/office/powerpoint/2010/main" val="1098242322"/>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878</Words>
  <Application>Microsoft Office PowerPoint</Application>
  <PresentationFormat>عرض على الشاشة (3:4)‏</PresentationFormat>
  <Paragraphs>16</Paragraphs>
  <Slides>7</Slides>
  <Notes>2</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zero one</dc:creator>
  <cp:lastModifiedBy>zero one</cp:lastModifiedBy>
  <cp:revision>6</cp:revision>
  <dcterms:created xsi:type="dcterms:W3CDTF">2019-12-21T15:19:11Z</dcterms:created>
  <dcterms:modified xsi:type="dcterms:W3CDTF">2019-12-24T13:15:02Z</dcterms:modified>
</cp:coreProperties>
</file>