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autoCompressPictures="0">
  <p:sldMasterIdLst>
    <p:sldMasterId id="214748368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01" autoAdjust="0"/>
    <p:restoredTop sz="94660"/>
  </p:normalViewPr>
  <p:slideViewPr>
    <p:cSldViewPr snapToGrid="0">
      <p:cViewPr varScale="1">
        <p:scale>
          <a:sx n="80" d="100"/>
          <a:sy n="80" d="100"/>
        </p:scale>
        <p:origin x="96" y="4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/>
              <a:t>انقر لتحرير نمط العنوان الثانوي الرئيسي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25058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صورة بانورامي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7935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لعنوان والتسمية ال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10272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اقتباس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818121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بطاقة اس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75638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9244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أعمدة صو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34848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9022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3238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8059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82608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09565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1949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32211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765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67233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ar-SA"/>
              <a:t>انقر فوق الأيقونة لإضافة صورة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/>
              <a:t>تحرير أنماط النص الرئيسي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12/2/2022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152782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7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/>
              <a:t>انقر لتحرير نمط العنوان الرئيسي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/>
              <a:t>تحرير أنماط النص الرئيسي</a:t>
            </a:r>
          </a:p>
          <a:p>
            <a:pPr lvl="1"/>
            <a:r>
              <a:rPr lang="ar-SA"/>
              <a:t>المستوى الثاني</a:t>
            </a:r>
          </a:p>
          <a:p>
            <a:pPr lvl="2"/>
            <a:r>
              <a:rPr lang="ar-SA"/>
              <a:t>المستوى الثالث</a:t>
            </a:r>
          </a:p>
          <a:p>
            <a:pPr lvl="3"/>
            <a:r>
              <a:rPr lang="ar-SA"/>
              <a:t>المستوى الرابع</a:t>
            </a:r>
          </a:p>
          <a:p>
            <a:pPr lvl="4"/>
            <a:r>
              <a:rPr lang="ar-SA"/>
              <a:t>المستوى الخامس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12/2/2022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8631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  <p:sldLayoutId id="2147483702" r:id="rId15"/>
    <p:sldLayoutId id="2147483703" r:id="rId16"/>
    <p:sldLayoutId id="2147483704" r:id="rId17"/>
  </p:sldLayoutIdLst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ar-SA" b="1" u="sng" dirty="0"/>
              <a:t>مناهج البحث العلمي - </a:t>
            </a:r>
            <a:r>
              <a:rPr lang="en-US" b="1" u="sng" dirty="0"/>
              <a:t>Research </a:t>
            </a:r>
            <a:r>
              <a:rPr lang="ar-IQ" b="1" u="sng" dirty="0"/>
              <a:t> </a:t>
            </a:r>
            <a:br>
              <a:rPr lang="ar-IQ" b="1" u="sng" dirty="0"/>
            </a:br>
            <a:r>
              <a:rPr lang="en-US" b="1" u="sng" dirty="0"/>
              <a:t>Methodology</a:t>
            </a:r>
            <a:br>
              <a:rPr lang="en-US" dirty="0"/>
            </a:br>
            <a:r>
              <a:rPr lang="ar-IQ" dirty="0"/>
              <a:t>المحاضرة رقم(2)</a:t>
            </a:r>
            <a:br>
              <a:rPr lang="en-US" dirty="0"/>
            </a:br>
            <a:r>
              <a:rPr lang="ar-SA" dirty="0" err="1"/>
              <a:t>ا.م.د</a:t>
            </a:r>
            <a:r>
              <a:rPr lang="ar-SA" dirty="0"/>
              <a:t> علياء حسين خلف </a:t>
            </a:r>
            <a:r>
              <a:rPr lang="ar-SA" dirty="0" err="1"/>
              <a:t>الزركوشي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751011" y="4363962"/>
            <a:ext cx="8767007" cy="866019"/>
          </a:xfrm>
        </p:spPr>
        <p:txBody>
          <a:bodyPr>
            <a:normAutofit/>
          </a:bodyPr>
          <a:lstStyle/>
          <a:p>
            <a:r>
              <a:rPr lang="ar-IQ" sz="4000" b="1" dirty="0">
                <a:solidFill>
                  <a:schemeClr val="tx1"/>
                </a:solidFill>
              </a:rPr>
              <a:t>قسم الاقتصاد / المرحلة الرابعة </a:t>
            </a:r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84901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1"/>
            <a:r>
              <a:rPr lang="ar-IQ" dirty="0"/>
              <a:t>تعريف البحث العلمي: </a:t>
            </a:r>
            <a:endParaRPr lang="en-US" dirty="0"/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13"/>
          </p:nvPr>
        </p:nvSpPr>
        <p:spPr>
          <a:xfrm>
            <a:off x="913774" y="2367093"/>
            <a:ext cx="10363826" cy="2282318"/>
          </a:xfrm>
        </p:spPr>
        <p:txBody>
          <a:bodyPr>
            <a:normAutofit/>
          </a:bodyPr>
          <a:lstStyle/>
          <a:p>
            <a:pPr algn="r" rtl="1"/>
            <a:r>
              <a:rPr lang="ar-IQ" dirty="0"/>
              <a:t>هو مجموع الجهود المنظمة التي يقوم بها الانسان، مستخدما الأسلوب العلمي وقواعد الطريقة العلمية         في سعيه لزيادة سيطرته على بيئته واكتشاف ظواهرها وتحديد العلاقات بين هذه الظواهر.</a:t>
            </a:r>
            <a:endParaRPr lang="en-US" dirty="0"/>
          </a:p>
        </p:txBody>
      </p:sp>
      <p:pic>
        <p:nvPicPr>
          <p:cNvPr id="6" name="صورة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05105" y="2518654"/>
            <a:ext cx="353599" cy="195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89597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rtl="1"/>
            <a:r>
              <a:rPr lang="ar-SA" b="1" u="sng" dirty="0"/>
              <a:t>المبادئ المنطقية للتفكير العلمي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13774" y="1678820"/>
            <a:ext cx="10252550" cy="4460724"/>
          </a:xfrm>
        </p:spPr>
        <p:txBody>
          <a:bodyPr>
            <a:normAutofit fontScale="92500" lnSpcReduction="20000"/>
          </a:bodyPr>
          <a:lstStyle/>
          <a:p>
            <a:pPr algn="r" rtl="1"/>
            <a:r>
              <a:rPr lang="ar-IQ" dirty="0"/>
              <a:t>1)	لا يمكن اثبات الشيء ونقيضه في الوقت نفسه (في آن واحد).</a:t>
            </a:r>
          </a:p>
          <a:p>
            <a:pPr algn="r" rtl="1"/>
            <a:r>
              <a:rPr lang="ar-IQ" dirty="0"/>
              <a:t>2)	لكل حادثة أسباب (ما لم يكن هناك عائق) تؤدي الى ظهور النتيجة (لا شيء ينتج صدفة او دون سبب).</a:t>
            </a:r>
          </a:p>
          <a:p>
            <a:pPr algn="r" rtl="1"/>
            <a:r>
              <a:rPr lang="ar-IQ" dirty="0"/>
              <a:t>•	</a:t>
            </a:r>
            <a:r>
              <a:rPr lang="ar-IQ" sz="5700" dirty="0"/>
              <a:t>سمات التفكير العلمي</a:t>
            </a:r>
          </a:p>
          <a:p>
            <a:pPr algn="r" rtl="1"/>
            <a:r>
              <a:rPr lang="ar-IQ" dirty="0"/>
              <a:t>1)	الموضوعية.</a:t>
            </a:r>
          </a:p>
          <a:p>
            <a:pPr algn="r" rtl="1"/>
            <a:r>
              <a:rPr lang="ar-IQ" dirty="0"/>
              <a:t>2)	التراكمية.</a:t>
            </a:r>
          </a:p>
          <a:p>
            <a:pPr algn="r" rtl="1"/>
            <a:r>
              <a:rPr lang="ar-IQ" dirty="0"/>
              <a:t>3)	التنظيم.</a:t>
            </a:r>
          </a:p>
          <a:p>
            <a:pPr algn="r" rtl="1"/>
            <a:r>
              <a:rPr lang="ar-IQ" dirty="0"/>
              <a:t>4)	البحث عن الأسباب.</a:t>
            </a:r>
          </a:p>
          <a:p>
            <a:pPr algn="r" rtl="1"/>
            <a:r>
              <a:rPr lang="ar-IQ" dirty="0"/>
              <a:t>5)	الشمولية واليقين.</a:t>
            </a:r>
          </a:p>
          <a:p>
            <a:pPr algn="r" rtl="1"/>
            <a:r>
              <a:rPr lang="ar-IQ" dirty="0"/>
              <a:t>6)	الدقة والتجريد.</a:t>
            </a:r>
          </a:p>
          <a:p>
            <a:pPr algn="r" rtl="1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229145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u="sng" dirty="0"/>
              <a:t>عوائق التفكير العلمي:</a:t>
            </a:r>
            <a:br>
              <a:rPr lang="en-US" dirty="0"/>
            </a:b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13774" y="1640114"/>
            <a:ext cx="10557350" cy="4151085"/>
          </a:xfrm>
        </p:spPr>
        <p:txBody>
          <a:bodyPr>
            <a:normAutofit lnSpcReduction="10000"/>
          </a:bodyPr>
          <a:lstStyle/>
          <a:p>
            <a:pPr algn="just" rtl="1">
              <a:lnSpc>
                <a:spcPct val="107000"/>
              </a:lnSpc>
              <a:spcBef>
                <a:spcPts val="0"/>
              </a:spcBef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إن تاريخ العلم هو سلسلة من المعارك دفع الكثير من الباحثين حياتهم ثمناً لأفكارهم... سقراط، </a:t>
            </a: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غاليلو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، </a:t>
            </a: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كوبرنبكس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، الخ..</a:t>
            </a:r>
          </a:p>
          <a:p>
            <a:pPr algn="just" rtl="1">
              <a:lnSpc>
                <a:spcPct val="107000"/>
              </a:lnSpc>
              <a:spcBef>
                <a:spcPts val="0"/>
              </a:spcBef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1)	انتشار الفكر الأسطوري والفكر الخرافي مثل: الاحيائية (الصاق الحياة بالظواهر غير الحية) </a:t>
            </a:r>
          </a:p>
          <a:p>
            <a:pPr algn="just" rtl="1">
              <a:lnSpc>
                <a:spcPct val="107000"/>
              </a:lnSpc>
              <a:spcBef>
                <a:spcPts val="0"/>
              </a:spcBef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للبرق الرعد والمطر أرواح: هي كائنات حية؟؟ أو الغائية (تصور وجود هدف للظواهر الطبيعية </a:t>
            </a: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كالانسان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 تماماً.. التنجيم، تحضير الأرواح، معرفة الأبراج، قراءة الحظوظ، السحر (الاعتقاد بالقوى الخارقة)</a:t>
            </a:r>
          </a:p>
          <a:p>
            <a:pPr algn="just" rtl="1">
              <a:lnSpc>
                <a:spcPct val="107000"/>
              </a:lnSpc>
              <a:spcBef>
                <a:spcPts val="0"/>
              </a:spcBef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2)	الالتزام </a:t>
            </a:r>
            <a:r>
              <a:rPr lang="ar-IQ" sz="2800" dirty="0" err="1">
                <a:latin typeface="Calibri" panose="020F0502020204030204" pitchFamily="34" charset="0"/>
                <a:ea typeface="Calibri" panose="020F0502020204030204" pitchFamily="34" charset="0"/>
              </a:rPr>
              <a:t>بالافكار</a:t>
            </a: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 الذائعة.</a:t>
            </a:r>
          </a:p>
          <a:p>
            <a:pPr algn="just" rtl="1">
              <a:lnSpc>
                <a:spcPct val="107000"/>
              </a:lnSpc>
              <a:spcBef>
                <a:spcPts val="0"/>
              </a:spcBef>
            </a:pPr>
            <a:r>
              <a:rPr lang="ar-IQ" sz="2800" dirty="0">
                <a:latin typeface="Calibri" panose="020F0502020204030204" pitchFamily="34" charset="0"/>
                <a:ea typeface="Calibri" panose="020F0502020204030204" pitchFamily="34" charset="0"/>
              </a:rPr>
              <a:t>3)	إنكار قدرة العقل.</a:t>
            </a:r>
          </a:p>
          <a:p>
            <a:pPr algn="just" rtl="1">
              <a:lnSpc>
                <a:spcPct val="107000"/>
              </a:lnSpc>
              <a:spcBef>
                <a:spcPts val="0"/>
              </a:spcBef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77910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marR="0" rtl="1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ar-SA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أساسيات البحث العلمي  -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Fundemental</a:t>
            </a:r>
            <a:r>
              <a:rPr lang="en-US" b="1" dirty="0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en-US" b="1" dirty="0" err="1">
                <a:solidFill>
                  <a:srgbClr val="C00000"/>
                </a:solidFill>
                <a:latin typeface="Calibri" panose="020F050202020403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Bassis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/>
        <p:txBody>
          <a:bodyPr>
            <a:normAutofit fontScale="70000" lnSpcReduction="20000"/>
          </a:bodyPr>
          <a:lstStyle/>
          <a:p>
            <a:pPr algn="r" rtl="1"/>
            <a:r>
              <a:rPr lang="ar-IQ" dirty="0"/>
              <a:t>1-	</a:t>
            </a:r>
            <a:r>
              <a:rPr lang="ar-IQ" sz="2400" b="1" dirty="0"/>
              <a:t>مشكلة البحث</a:t>
            </a:r>
          </a:p>
          <a:p>
            <a:pPr algn="r" rtl="1"/>
            <a:r>
              <a:rPr lang="ar-IQ" sz="2400" b="1" dirty="0"/>
              <a:t>2-	خطة البحث </a:t>
            </a:r>
          </a:p>
          <a:p>
            <a:pPr algn="r" rtl="1"/>
            <a:r>
              <a:rPr lang="ar-IQ" sz="2400" b="1" dirty="0"/>
              <a:t>3-	فروض البحث</a:t>
            </a:r>
          </a:p>
          <a:p>
            <a:pPr algn="r" rtl="1"/>
            <a:r>
              <a:rPr lang="ar-IQ" sz="2400" b="1" dirty="0"/>
              <a:t>1-	مشكلة البحث </a:t>
            </a:r>
            <a:r>
              <a:rPr lang="en-US" sz="2400" b="1" dirty="0"/>
              <a:t>Research Problem</a:t>
            </a:r>
          </a:p>
          <a:p>
            <a:pPr algn="r" rtl="1"/>
            <a:r>
              <a:rPr lang="ar-IQ" sz="2400" b="1" dirty="0"/>
              <a:t>أ‌-	مفهوم المشكلة: المشكلة هي حاجة لم تُشبع، أو وجود عقبة أمام إشباع حاجاتنا:</a:t>
            </a:r>
          </a:p>
          <a:p>
            <a:pPr algn="r" rtl="1"/>
            <a:r>
              <a:rPr lang="ar-IQ" sz="2400" b="1" dirty="0"/>
              <a:t>-	المشكلة هي موقف غامض لا تجد له تفسيراً محدداً.</a:t>
            </a:r>
          </a:p>
          <a:p>
            <a:pPr algn="r" rtl="1"/>
            <a:r>
              <a:rPr lang="ar-IQ" sz="2400" b="1" dirty="0"/>
              <a:t>-	المشكلة هي نقص في المعلومات او الخبرة، او سؤالاً محيراً، او رغبة في الوصول الى حل للغموض او اشباع للنقص، او إجابة للسؤال.</a:t>
            </a:r>
          </a:p>
          <a:p>
            <a:pPr algn="r" rtl="1"/>
            <a:r>
              <a:rPr lang="ar-IQ" sz="2400" b="1" dirty="0"/>
              <a:t>	تمثّل المشكلة الموقف التالي: "وجود الباحث امام تساؤلات او غموض مع وجود رغبة لديه في الوصول الى الحقيقة".</a:t>
            </a:r>
          </a:p>
          <a:p>
            <a:pPr algn="r" rt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41618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13774" y="1407886"/>
            <a:ext cx="10170302" cy="4383313"/>
          </a:xfrm>
        </p:spPr>
        <p:txBody>
          <a:bodyPr>
            <a:normAutofit fontScale="92500" lnSpcReduction="10000"/>
          </a:bodyPr>
          <a:lstStyle/>
          <a:p>
            <a:pPr algn="r" rtl="1"/>
            <a:r>
              <a:rPr lang="ar-IQ" dirty="0"/>
              <a:t>ب‌-	ما هي مصادر الحصول على المشكلة:</a:t>
            </a:r>
          </a:p>
          <a:p>
            <a:pPr algn="r" rtl="1"/>
            <a:r>
              <a:rPr lang="ar-IQ" dirty="0"/>
              <a:t>-	تنشأ المشكلات من تفاعل الانسان مع بيئته، ويعتمد هذا التفاعل على عوامل تتعلق بالإنسان نفسه وعوامل تتعلق بالبيئة أيضاً.</a:t>
            </a:r>
          </a:p>
          <a:p>
            <a:pPr algn="r" rtl="1"/>
            <a:r>
              <a:rPr lang="ar-IQ" dirty="0"/>
              <a:t>لذك تبدو النشاطات التي يمارسها الانسان في بيئته والخبرات التي يمر بها في حياته اليومية مصادر هامة لتزويده بالمشكلات التي تستحق الدراسة. ومن مصادر المشكلات ما يلي:</a:t>
            </a:r>
          </a:p>
          <a:p>
            <a:pPr algn="r" rtl="1"/>
            <a:r>
              <a:rPr lang="ar-IQ" dirty="0"/>
              <a:t>1-	الخبرة العملية: عندما يقف الانسان من المواقف والصعوبات التي </a:t>
            </a:r>
            <a:r>
              <a:rPr lang="ar-IQ" dirty="0" err="1"/>
              <a:t>يواجهها</a:t>
            </a:r>
            <a:r>
              <a:rPr lang="ar-IQ" dirty="0"/>
              <a:t> في حياته اليومية والتي تتطلب حلولاً         وقفة نقد وفحص وتساؤل عن أسبابها ودوافعها، وشعر بالقلق تجاهها، فإنه يجد فيها مشكلات تستحق الدراسة          شرط توفر الرغبة في معالجة هذه المشكلات.</a:t>
            </a:r>
          </a:p>
          <a:p>
            <a:pPr algn="r" rtl="1"/>
            <a:r>
              <a:rPr lang="ar-IQ" dirty="0"/>
              <a:t>2-	القراءات والدراسات: القراءات الناقدة التي تكشف مواقف غامضة.</a:t>
            </a:r>
          </a:p>
          <a:p>
            <a:pPr algn="r" rtl="1"/>
            <a:r>
              <a:rPr lang="ar-IQ" dirty="0"/>
              <a:t>3-	الدراسات والأبحاث السابقة </a:t>
            </a:r>
            <a:r>
              <a:rPr lang="en-US" dirty="0"/>
              <a:t>Related Studies : </a:t>
            </a:r>
            <a:r>
              <a:rPr lang="ar-IQ" dirty="0"/>
              <a:t>دراسة ومناقشة الدراسات السابقة تعتبر مصدر فهم يزود الباحثين بمشكلات تستحق الدراسة.</a:t>
            </a:r>
          </a:p>
          <a:p>
            <a:pPr algn="r" rtl="1"/>
            <a:endParaRPr lang="en-US" dirty="0"/>
          </a:p>
        </p:txBody>
      </p:sp>
      <p:sp>
        <p:nvSpPr>
          <p:cNvPr id="5" name="Left Arrow 8"/>
          <p:cNvSpPr/>
          <p:nvPr/>
        </p:nvSpPr>
        <p:spPr>
          <a:xfrm>
            <a:off x="2195330" y="3818921"/>
            <a:ext cx="340995" cy="158750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  <p:sp>
        <p:nvSpPr>
          <p:cNvPr id="6" name="Left Arrow 8"/>
          <p:cNvSpPr/>
          <p:nvPr/>
        </p:nvSpPr>
        <p:spPr>
          <a:xfrm>
            <a:off x="1343825" y="3520167"/>
            <a:ext cx="340995" cy="158750"/>
          </a:xfrm>
          <a:prstGeom prst="leftArrow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7838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058919" y="323393"/>
            <a:ext cx="10199330" cy="1186093"/>
          </a:xfrm>
        </p:spPr>
        <p:txBody>
          <a:bodyPr/>
          <a:lstStyle/>
          <a:p>
            <a:pPr lvl="0" rtl="1"/>
            <a:r>
              <a:rPr lang="ar-SA" b="1" i="1" u="sng" dirty="0"/>
              <a:t>دليل الأبحاث في الجامعات والمعاهد العلمية والبحثية.</a:t>
            </a:r>
            <a:endParaRPr lang="en-US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sz="quarter" idx="13"/>
          </p:nvPr>
        </p:nvSpPr>
        <p:spPr>
          <a:xfrm>
            <a:off x="913774" y="1553030"/>
            <a:ext cx="10668626" cy="5036456"/>
          </a:xfrm>
        </p:spPr>
        <p:txBody>
          <a:bodyPr>
            <a:normAutofit fontScale="62500" lnSpcReduction="20000"/>
          </a:bodyPr>
          <a:lstStyle/>
          <a:p>
            <a:pPr algn="r" rtl="1"/>
            <a:r>
              <a:rPr lang="ar-IQ" sz="2900" b="1" dirty="0"/>
              <a:t>ت‌-	معايير اختيار مشكلة البحث:</a:t>
            </a:r>
          </a:p>
          <a:p>
            <a:pPr algn="r" rtl="1"/>
            <a:r>
              <a:rPr lang="ar-IQ" sz="2900" b="1" dirty="0"/>
              <a:t>أولاً: المعايير الذاتية:</a:t>
            </a:r>
          </a:p>
          <a:p>
            <a:pPr algn="r" rtl="1"/>
            <a:r>
              <a:rPr lang="ar-IQ" sz="2900" b="1" dirty="0"/>
              <a:t>1-	اهتمام الباحث.</a:t>
            </a:r>
          </a:p>
          <a:p>
            <a:pPr algn="r" rtl="1"/>
            <a:r>
              <a:rPr lang="ar-IQ" sz="2900" b="1" dirty="0"/>
              <a:t>2-	قدرة الباحث.</a:t>
            </a:r>
          </a:p>
          <a:p>
            <a:pPr algn="r" rtl="1"/>
            <a:r>
              <a:rPr lang="ar-IQ" sz="2900" b="1" dirty="0"/>
              <a:t>3-	توفر الإمكانات المادية.</a:t>
            </a:r>
          </a:p>
          <a:p>
            <a:pPr algn="r" rtl="1"/>
            <a:r>
              <a:rPr lang="ar-IQ" sz="2900" b="1" dirty="0"/>
              <a:t>4-	توفر المعلومات.</a:t>
            </a:r>
          </a:p>
          <a:p>
            <a:pPr algn="r" rtl="1"/>
            <a:r>
              <a:rPr lang="ar-IQ" sz="2900" b="1" dirty="0"/>
              <a:t>5-	المساعدة الإدارية.</a:t>
            </a:r>
          </a:p>
          <a:p>
            <a:pPr algn="r" rtl="1"/>
            <a:r>
              <a:rPr lang="ar-IQ" sz="2900" b="1" dirty="0"/>
              <a:t>ثانياً: المعايير الاجتماعية والعلمية:</a:t>
            </a:r>
          </a:p>
          <a:p>
            <a:pPr algn="r" rtl="1"/>
            <a:r>
              <a:rPr lang="ar-IQ" sz="2900" b="1" dirty="0"/>
              <a:t>1-	الفائدة العملية للبحث.</a:t>
            </a:r>
          </a:p>
          <a:p>
            <a:pPr algn="r" rtl="1"/>
            <a:r>
              <a:rPr lang="ar-IQ" sz="2900" b="1" dirty="0"/>
              <a:t>2-	مدى مساهمة البحث في تقدم المعرفة.</a:t>
            </a:r>
          </a:p>
          <a:p>
            <a:pPr algn="r" rtl="1"/>
            <a:r>
              <a:rPr lang="ar-IQ" sz="2900" b="1" dirty="0"/>
              <a:t>3-	تعميم نتائج الدراسة.</a:t>
            </a:r>
          </a:p>
          <a:p>
            <a:pPr algn="r" rtl="1"/>
            <a:r>
              <a:rPr lang="ar-IQ" sz="2900" b="1" dirty="0"/>
              <a:t>4-	مدى مساهمة البحث في تنمية بحوث أخرى.</a:t>
            </a:r>
          </a:p>
          <a:p>
            <a:pPr algn="r" rtl="1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699227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صورة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27200" y="1146630"/>
            <a:ext cx="8539238" cy="49348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10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theme/theme1.xml><?xml version="1.0" encoding="utf-8"?>
<a:theme xmlns:a="http://schemas.openxmlformats.org/drawingml/2006/main" name="قطرة">
  <a:themeElements>
    <a:clrScheme name="قطرة">
      <a:dk1>
        <a:sysClr val="windowText" lastClr="000000"/>
      </a:dk1>
      <a:lt1>
        <a:sysClr val="window" lastClr="FFFFFF"/>
      </a:lt1>
      <a:dk2>
        <a:srgbClr val="1C647B"/>
      </a:dk2>
      <a:lt2>
        <a:srgbClr val="98B7D3"/>
      </a:lt2>
      <a:accent1>
        <a:srgbClr val="274FA4"/>
      </a:accent1>
      <a:accent2>
        <a:srgbClr val="48A8D0"/>
      </a:accent2>
      <a:accent3>
        <a:srgbClr val="53B18F"/>
      </a:accent3>
      <a:accent4>
        <a:srgbClr val="D78D38"/>
      </a:accent4>
      <a:accent5>
        <a:srgbClr val="BA3F51"/>
      </a:accent5>
      <a:accent6>
        <a:srgbClr val="AE52D9"/>
      </a:accent6>
      <a:hlink>
        <a:srgbClr val="2AA2DA"/>
      </a:hlink>
      <a:folHlink>
        <a:srgbClr val="76A3B8"/>
      </a:folHlink>
    </a:clrScheme>
    <a:fontScheme name="قطرة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قطرة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DEB094D4-7FD8-4F86-93D5-B0F1341EF58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TM04033925[[fn=قطرة]]</Template>
  <TotalTime>106</TotalTime>
  <Words>570</Words>
  <Application>Microsoft Office PowerPoint</Application>
  <PresentationFormat>شاشة عريضة</PresentationFormat>
  <Paragraphs>48</Paragraphs>
  <Slides>8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3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12" baseType="lpstr">
      <vt:lpstr>Arial</vt:lpstr>
      <vt:lpstr>Calibri</vt:lpstr>
      <vt:lpstr>Tw Cen MT</vt:lpstr>
      <vt:lpstr>قطرة</vt:lpstr>
      <vt:lpstr>مناهج البحث العلمي - Research   Methodology المحاضرة رقم(2) ا.م.د علياء حسين خلف الزركوشي</vt:lpstr>
      <vt:lpstr>تعريف البحث العلمي: </vt:lpstr>
      <vt:lpstr>المبادئ المنطقية للتفكير العلمي</vt:lpstr>
      <vt:lpstr>عوائق التفكير العلمي: </vt:lpstr>
      <vt:lpstr>أساسيات البحث العلمي  - Fundemental Bassis</vt:lpstr>
      <vt:lpstr>عرض تقديمي في PowerPoint</vt:lpstr>
      <vt:lpstr>دليل الأبحاث في الجامعات والمعاهد العلمية والبحثية.</vt:lpstr>
      <vt:lpstr>عرض تقديمي في PowerPoint</vt:lpstr>
    </vt:vector>
  </TitlesOfParts>
  <Company>Microsoft (C)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مناهج البحث العلمي - Research Methodology</dc:title>
  <dc:creator>XPS</dc:creator>
  <cp:lastModifiedBy>XPS</cp:lastModifiedBy>
  <cp:revision>13</cp:revision>
  <dcterms:created xsi:type="dcterms:W3CDTF">2021-10-14T16:51:34Z</dcterms:created>
  <dcterms:modified xsi:type="dcterms:W3CDTF">2022-12-02T05:24:17Z</dcterms:modified>
</cp:coreProperties>
</file>